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handoutMasterIdLst>
    <p:handoutMasterId r:id="rId6"/>
  </p:handoutMasterIdLst>
  <p:sldIdLst>
    <p:sldId id="256" r:id="rId2"/>
    <p:sldId id="258" r:id="rId3"/>
    <p:sldId id="259" r:id="rId4"/>
    <p:sldId id="260" r:id="rId5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C67F2FF1-E71E-4748-8F95-DEB8CAA28F64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AFB9F7A-88F7-47AF-816B-821B70B6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60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1996643"/>
          </a:xfrm>
        </p:spPr>
        <p:txBody>
          <a:bodyPr/>
          <a:lstStyle/>
          <a:p>
            <a:r>
              <a:rPr lang="en-US" sz="6000" dirty="0" smtClean="0"/>
              <a:t>Childhood obesity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3797450"/>
            <a:ext cx="9070848" cy="1538344"/>
          </a:xfrm>
        </p:spPr>
        <p:txBody>
          <a:bodyPr>
            <a:normAutofit/>
          </a:bodyPr>
          <a:lstStyle/>
          <a:p>
            <a:r>
              <a:rPr lang="en-US" b="1" dirty="0" smtClean="0"/>
              <a:t>BY</a:t>
            </a:r>
            <a:r>
              <a:rPr lang="en-US" b="1" dirty="0"/>
              <a:t>:</a:t>
            </a:r>
            <a:r>
              <a:rPr lang="en-US" b="1" dirty="0" smtClean="0"/>
              <a:t> DR NURHAYATI BINTI MOHD SOBKI</a:t>
            </a:r>
          </a:p>
          <a:p>
            <a:r>
              <a:rPr lang="en-US" b="1" dirty="0" smtClean="0"/>
              <a:t>TAKING FROM PRESENTATION BY AP DR TING TZER HWU</a:t>
            </a:r>
          </a:p>
          <a:p>
            <a:r>
              <a:rPr lang="en-US" b="1" dirty="0" smtClean="0"/>
              <a:t>PRACTICAL PEDIATRICS UPDATE 2019</a:t>
            </a:r>
          </a:p>
          <a:p>
            <a:r>
              <a:rPr lang="en-US" b="1" dirty="0" smtClean="0"/>
              <a:t>26-27</a:t>
            </a:r>
            <a:r>
              <a:rPr lang="en-US" b="1" baseline="30000" dirty="0" smtClean="0"/>
              <a:t>TH</a:t>
            </a:r>
            <a:r>
              <a:rPr lang="en-US" b="1" dirty="0" smtClean="0"/>
              <a:t> JULY 2019 (AUDITORIUM TEACHING HOSPITAL UPM)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3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0968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OBESITY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55464"/>
            <a:ext cx="10058400" cy="4765637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LIFESTYLE MODIFICATION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dirty="0" smtClean="0"/>
              <a:t>EXERCISE</a:t>
            </a:r>
            <a:r>
              <a:rPr lang="en-US" dirty="0" smtClean="0"/>
              <a:t> </a:t>
            </a:r>
          </a:p>
          <a:p>
            <a:pPr lvl="2"/>
            <a:r>
              <a:rPr lang="en-US" sz="1600" dirty="0" smtClean="0"/>
              <a:t>DO EXERCISE  OR BE PHYSICALLY ACTIVE EVERYDAY AS MANY WAYS AS YOU CAN, AT LEAST </a:t>
            </a:r>
            <a:r>
              <a:rPr lang="en-US" sz="1600" b="1" dirty="0" smtClean="0"/>
              <a:t>60 MINUTES </a:t>
            </a:r>
            <a:r>
              <a:rPr lang="en-US" sz="1600" dirty="0" smtClean="0"/>
              <a:t>OF MODERATE-INTENSITY PHYSICAL ACTIVITY DAILY.</a:t>
            </a:r>
          </a:p>
          <a:p>
            <a:pPr marL="548640" lvl="2" indent="0">
              <a:buNone/>
            </a:pP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dirty="0" smtClean="0"/>
              <a:t>DIETARY </a:t>
            </a:r>
          </a:p>
          <a:p>
            <a:pPr lvl="2"/>
            <a:r>
              <a:rPr lang="en-US" sz="1600" dirty="0" smtClean="0"/>
              <a:t>EAT ACCORDING TO CALORIE RECOMMENDATIONS BY AGE, SEX AND PHYSICAL ACTIVITY LEVEL</a:t>
            </a:r>
            <a:endParaRPr lang="en-US" sz="1600" dirty="0"/>
          </a:p>
          <a:p>
            <a:pPr lvl="2"/>
            <a:r>
              <a:rPr lang="en-US" sz="1600" dirty="0" smtClean="0"/>
              <a:t>REDUCE FAT AND SUGAR, INCREASE FIBER</a:t>
            </a:r>
          </a:p>
          <a:p>
            <a:pPr lvl="2"/>
            <a:r>
              <a:rPr lang="en-US" sz="1600" dirty="0" smtClean="0"/>
              <a:t>REDUCE PROCESSED FOOD, FAST FOOD</a:t>
            </a:r>
          </a:p>
          <a:p>
            <a:pPr lvl="2"/>
            <a:r>
              <a:rPr lang="en-US" sz="1600" dirty="0" smtClean="0"/>
              <a:t>PORTION CONTROL EDUCATION</a:t>
            </a:r>
          </a:p>
          <a:p>
            <a:pPr lvl="2"/>
            <a:r>
              <a:rPr lang="en-US" sz="1600" dirty="0" smtClean="0"/>
              <a:t>HEALTHY EATING HABIT: TIMELY, REGULAR MEALS AND AVOID CONSTANT SNACKING DURING DAY TIME, ESPECIALLY AFTER SCHOOL</a:t>
            </a:r>
          </a:p>
          <a:p>
            <a:pPr lvl="2"/>
            <a:r>
              <a:rPr lang="en-US" sz="1600" dirty="0" smtClean="0"/>
              <a:t>REPLACE SUGAR SWEETENED BEVERAGES WITH PLAIN WATER OR LOW FAT MILK</a:t>
            </a:r>
          </a:p>
          <a:p>
            <a:pPr lvl="2"/>
            <a:r>
              <a:rPr lang="en-US" sz="1600" dirty="0" smtClean="0"/>
              <a:t>AVOID SKIPPING MEALS</a:t>
            </a:r>
          </a:p>
          <a:p>
            <a:pPr lvl="2"/>
            <a:r>
              <a:rPr lang="en-US" sz="1600" dirty="0" smtClean="0"/>
              <a:t>AVOID USING SPECIAL DIETS SUCH AS MEAL REPLACEMENT, SLIMMING TEA OR PILLS</a:t>
            </a:r>
            <a:endParaRPr lang="en-US" sz="1600" dirty="0" smtClean="0"/>
          </a:p>
          <a:p>
            <a:pPr marL="274320" lvl="1" indent="0">
              <a:buNone/>
            </a:pPr>
            <a:endParaRPr lang="en-US" b="1" dirty="0" smtClean="0"/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27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19232"/>
          </a:xfrm>
        </p:spPr>
        <p:txBody>
          <a:bodyPr>
            <a:noAutofit/>
          </a:bodyPr>
          <a:lstStyle/>
          <a:p>
            <a:r>
              <a:rPr lang="en-US" sz="3600" dirty="0" smtClean="0"/>
              <a:t>OBESITY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98494"/>
            <a:ext cx="10058400" cy="4636546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/>
              <a:t>BEHAVIORAL</a:t>
            </a:r>
          </a:p>
          <a:p>
            <a:pPr lvl="1"/>
            <a:r>
              <a:rPr lang="en-US" dirty="0" smtClean="0"/>
              <a:t>REDUCE SEDENTARY BEHAVIORS/ ACTIVITY</a:t>
            </a:r>
          </a:p>
          <a:p>
            <a:pPr lvl="1"/>
            <a:r>
              <a:rPr lang="en-US" dirty="0" smtClean="0"/>
              <a:t>LIMIT NON ACADEMIC SCREEN TIME TO 1-2 HOURS PER DAY</a:t>
            </a:r>
          </a:p>
          <a:p>
            <a:pPr lvl="1"/>
            <a:r>
              <a:rPr lang="en-US" dirty="0" smtClean="0"/>
              <a:t>HEALTY SLEEP PATTERN</a:t>
            </a:r>
          </a:p>
          <a:p>
            <a:pPr lvl="1"/>
            <a:r>
              <a:rPr lang="en-US" dirty="0" smtClean="0"/>
              <a:t>BEHAVIOR CHANGING INTERVENTION –INTEGRATED WITH SCHOOL OR COMMUNITY BASED PROGRAMME</a:t>
            </a:r>
          </a:p>
          <a:p>
            <a:pPr lvl="1"/>
            <a:r>
              <a:rPr lang="en-US" dirty="0" smtClean="0"/>
              <a:t>VIGOROUS PHYSICAL ACTIVITY &gt; 20 MINUTES (OPTIMAL 60 MINUTES) OF AT LEAST 5 DAYS PER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957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OBESITY MANAGEMENT PRINCIPLES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52282"/>
            <a:ext cx="10058400" cy="4582758"/>
          </a:xfrm>
        </p:spPr>
        <p:txBody>
          <a:bodyPr/>
          <a:lstStyle/>
          <a:p>
            <a:r>
              <a:rPr lang="en-US" dirty="0" smtClean="0"/>
              <a:t>INDIVIDUALISED MANAGEMENT PLAN</a:t>
            </a:r>
          </a:p>
          <a:p>
            <a:r>
              <a:rPr lang="en-US" dirty="0" smtClean="0"/>
              <a:t>INVOLVE AND NEGOTIATE WITH PATIENT AND PARENTS/FAMILY MEMBERS</a:t>
            </a:r>
          </a:p>
          <a:p>
            <a:r>
              <a:rPr lang="en-US" dirty="0" smtClean="0"/>
              <a:t>SET REALISTIC GOAL</a:t>
            </a:r>
          </a:p>
          <a:p>
            <a:r>
              <a:rPr lang="en-US" dirty="0" smtClean="0"/>
              <a:t>GROWING CHILDREN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b="1" dirty="0" smtClean="0"/>
              <a:t>AIM REDUCING BMI </a:t>
            </a:r>
            <a:r>
              <a:rPr lang="en-US" dirty="0" smtClean="0"/>
              <a:t>(NOT REDUCING WEIGHT)</a:t>
            </a:r>
          </a:p>
          <a:p>
            <a:r>
              <a:rPr lang="en-US" dirty="0" smtClean="0"/>
              <a:t>EVALUATE FOR PSYCHOSOCIAL COMORBIDITIES</a:t>
            </a:r>
          </a:p>
          <a:p>
            <a:r>
              <a:rPr lang="en-US" dirty="0" smtClean="0"/>
              <a:t>IDENTIFY MALADAPTIVE PARENTING STYLE/REARING PATTERNS RELATED TO DIET AND ACTIVITY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lowchart: Punched Tape 3"/>
          <p:cNvSpPr/>
          <p:nvPr/>
        </p:nvSpPr>
        <p:spPr>
          <a:xfrm>
            <a:off x="1818042" y="4227755"/>
            <a:ext cx="7648688" cy="1420009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PREVENT  OBESITY- PREVENT TYPE II DIABETES MELLITUS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6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55</TotalTime>
  <Words>235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Courier New</vt:lpstr>
      <vt:lpstr>Wingdings</vt:lpstr>
      <vt:lpstr>Savon</vt:lpstr>
      <vt:lpstr>Childhood obesity</vt:lpstr>
      <vt:lpstr>OBESITY MANAGEMENT</vt:lpstr>
      <vt:lpstr>OBESITY MANAGEMENT</vt:lpstr>
      <vt:lpstr>OBESITY MANAGEMENT PRINCIPLES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Childhood obesity</dc:title>
  <dc:creator>Room 12</dc:creator>
  <cp:lastModifiedBy>Room 12</cp:lastModifiedBy>
  <cp:revision>9</cp:revision>
  <cp:lastPrinted>2019-10-09T08:51:08Z</cp:lastPrinted>
  <dcterms:created xsi:type="dcterms:W3CDTF">2019-09-26T00:54:08Z</dcterms:created>
  <dcterms:modified xsi:type="dcterms:W3CDTF">2019-10-09T08:52:56Z</dcterms:modified>
</cp:coreProperties>
</file>