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3BB20-D1D5-4F05-B169-B190A284B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057013"/>
            <a:ext cx="8637073" cy="1946246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course presentation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84C5E-D3F6-49E8-BF88-0B45F8071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1229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Topic		: unravelling the endocrine phenotype of covid-19</a:t>
            </a:r>
          </a:p>
          <a:p>
            <a:r>
              <a:rPr lang="en-US" dirty="0"/>
              <a:t>Presenter by	: prof dr. manel </a:t>
            </a:r>
            <a:r>
              <a:rPr lang="en-US" dirty="0" err="1"/>
              <a:t>puig-domingo</a:t>
            </a:r>
            <a:r>
              <a:rPr lang="en-US" dirty="0"/>
              <a:t> (</a:t>
            </a:r>
            <a:r>
              <a:rPr lang="en-US" dirty="0" err="1"/>
              <a:t>spain</a:t>
            </a:r>
            <a:r>
              <a:rPr lang="en-US" dirty="0"/>
              <a:t>)</a:t>
            </a:r>
          </a:p>
          <a:p>
            <a:r>
              <a:rPr lang="en-US" dirty="0"/>
              <a:t>Course 		: mems annual congress (mac 11) 2021</a:t>
            </a:r>
          </a:p>
          <a:p>
            <a:r>
              <a:rPr lang="en-US" dirty="0"/>
              <a:t>Date 		: 30</a:t>
            </a:r>
            <a:r>
              <a:rPr lang="en-US" baseline="30000" dirty="0"/>
              <a:t>th</a:t>
            </a:r>
            <a:r>
              <a:rPr lang="en-US" dirty="0"/>
              <a:t> July- 1</a:t>
            </a:r>
            <a:r>
              <a:rPr lang="en-US" baseline="30000" dirty="0"/>
              <a:t>st</a:t>
            </a:r>
            <a:r>
              <a:rPr lang="en-US" dirty="0"/>
              <a:t> august 2021</a:t>
            </a:r>
          </a:p>
          <a:p>
            <a:r>
              <a:rPr lang="en-US" dirty="0"/>
              <a:t>Summary by	: dr. </a:t>
            </a:r>
            <a:r>
              <a:rPr lang="en-US" dirty="0" err="1"/>
              <a:t>nurhayati</a:t>
            </a:r>
            <a:r>
              <a:rPr lang="en-US" dirty="0"/>
              <a:t> binti </a:t>
            </a:r>
            <a:r>
              <a:rPr lang="en-US" dirty="0" err="1"/>
              <a:t>mohd</a:t>
            </a:r>
            <a:r>
              <a:rPr lang="en-US" dirty="0"/>
              <a:t> </a:t>
            </a:r>
            <a:r>
              <a:rPr lang="en-US" dirty="0" err="1"/>
              <a:t>sobki</a:t>
            </a:r>
            <a:endParaRPr lang="en-US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1652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D4B49-00A9-4AC7-A803-E899075EC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96286"/>
            <a:ext cx="9603275" cy="864066"/>
          </a:xfrm>
        </p:spPr>
        <p:txBody>
          <a:bodyPr>
            <a:normAutofit fontScale="90000"/>
          </a:bodyPr>
          <a:lstStyle/>
          <a:p>
            <a:r>
              <a:rPr lang="en-US" dirty="0"/>
              <a:t>Endocrine phenotype of covid-19 infection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94C99-E054-4D4F-9ECF-9172E4DD7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45578"/>
            <a:ext cx="9603275" cy="398477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DIABETES</a:t>
            </a:r>
          </a:p>
          <a:p>
            <a:pPr lvl="1"/>
            <a:r>
              <a:rPr lang="en-US" sz="1700" b="1" dirty="0"/>
              <a:t>MOST FREQUENT </a:t>
            </a:r>
            <a:r>
              <a:rPr lang="en-US" sz="1700" dirty="0"/>
              <a:t>COMORBIDITIES ASSOCIATED WITH SEVERITY AND MORTALITY OF COVID-19</a:t>
            </a:r>
          </a:p>
          <a:p>
            <a:pPr lvl="1"/>
            <a:r>
              <a:rPr lang="en-US" sz="1700" dirty="0"/>
              <a:t>NEW CONCEPT </a:t>
            </a:r>
            <a:r>
              <a:rPr lang="en-US" sz="1700" b="1" dirty="0"/>
              <a:t>“THE FATTY LUNG”</a:t>
            </a:r>
          </a:p>
          <a:p>
            <a:pPr lvl="1"/>
            <a:r>
              <a:rPr lang="en-US" sz="1700" dirty="0"/>
              <a:t>COVID-19 TREATMENT EFFECTS ON PATIENT’S DIABETES:</a:t>
            </a:r>
          </a:p>
          <a:p>
            <a:pPr lvl="2"/>
            <a:r>
              <a:rPr lang="en-US" sz="1500" b="1" dirty="0"/>
              <a:t>REMDESIVIR</a:t>
            </a:r>
            <a:r>
              <a:rPr lang="en-US" sz="1500" dirty="0">
                <a:sym typeface="Wingdings" panose="05000000000000000000" pitchFamily="2" charset="2"/>
              </a:rPr>
              <a:t> HEPATOTOXICITY</a:t>
            </a:r>
          </a:p>
          <a:p>
            <a:pPr lvl="2"/>
            <a:r>
              <a:rPr lang="en-US" sz="1500" b="1" dirty="0">
                <a:sym typeface="Wingdings" panose="05000000000000000000" pitchFamily="2" charset="2"/>
              </a:rPr>
              <a:t>DEXAMETHASONE</a:t>
            </a:r>
            <a:r>
              <a:rPr lang="en-US" sz="1500" dirty="0">
                <a:sym typeface="Wingdings" panose="05000000000000000000" pitchFamily="2" charset="2"/>
              </a:rPr>
              <a:t> HYPERGLYCAEMIA</a:t>
            </a:r>
          </a:p>
          <a:p>
            <a:pPr lvl="2"/>
            <a:r>
              <a:rPr lang="en-US" sz="1500" b="1" dirty="0">
                <a:sym typeface="Wingdings" panose="05000000000000000000" pitchFamily="2" charset="2"/>
              </a:rPr>
              <a:t>TOCILIZUMAB</a:t>
            </a:r>
            <a:r>
              <a:rPr lang="en-US" sz="1500" dirty="0">
                <a:sym typeface="Wingdings" panose="05000000000000000000" pitchFamily="2" charset="2"/>
              </a:rPr>
              <a:t> IMPROVEMENT IN INSULIN RESISTANCE, REDUCE EFFECT IN HYPERGLYCAEMIC PATIENTS</a:t>
            </a:r>
          </a:p>
          <a:p>
            <a:pPr lvl="1"/>
            <a:r>
              <a:rPr lang="en-US" sz="1700" dirty="0">
                <a:sym typeface="Wingdings" panose="05000000000000000000" pitchFamily="2" charset="2"/>
              </a:rPr>
              <a:t>IN HOSPITALYZED PATIENT, GENERAL </a:t>
            </a:r>
            <a:r>
              <a:rPr lang="en-US" sz="1700" b="1" dirty="0">
                <a:sym typeface="Wingdings" panose="05000000000000000000" pitchFamily="2" charset="2"/>
              </a:rPr>
              <a:t>RECOMMENDATION OF INSULIN USE </a:t>
            </a:r>
            <a:r>
              <a:rPr lang="en-US" sz="1700" dirty="0">
                <a:sym typeface="Wingdings" panose="05000000000000000000" pitchFamily="2" charset="2"/>
              </a:rPr>
              <a:t>AND DISCONTINUATION OF OTHER TREATMENT APPLIES.</a:t>
            </a:r>
          </a:p>
          <a:p>
            <a:pPr lvl="1"/>
            <a:r>
              <a:rPr lang="en-US" sz="1700" dirty="0">
                <a:sym typeface="Wingdings" panose="05000000000000000000" pitchFamily="2" charset="2"/>
              </a:rPr>
              <a:t>MULTIDISCIPLINARY TEAM REQUIRED</a:t>
            </a:r>
          </a:p>
        </p:txBody>
      </p:sp>
    </p:spTree>
    <p:extLst>
      <p:ext uri="{BB962C8B-B14F-4D97-AF65-F5344CB8AC3E}">
        <p14:creationId xmlns:p14="http://schemas.microsoft.com/office/powerpoint/2010/main" val="28589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8EA7-00AB-46EB-B5C1-09E057F2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517584"/>
            <a:ext cx="9603275" cy="36994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obesity</a:t>
            </a:r>
            <a:endParaRPr lang="en-MY" sz="2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4BE2E-6D03-4931-8366-46CFA68A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87524"/>
            <a:ext cx="9603275" cy="357882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OBESITY INCREASES RISK OF SEVERE COVID-19 BECAUSE</a:t>
            </a:r>
            <a:r>
              <a:rPr lang="en-MY" dirty="0"/>
              <a:t>:</a:t>
            </a:r>
          </a:p>
          <a:p>
            <a:pPr lvl="1"/>
            <a:r>
              <a:rPr lang="en-MY" dirty="0"/>
              <a:t>REDUCE RESPIRATORY RESERVE</a:t>
            </a:r>
          </a:p>
          <a:p>
            <a:pPr lvl="2"/>
            <a:r>
              <a:rPr lang="en-MY" dirty="0"/>
              <a:t>COMPROMISE </a:t>
            </a:r>
            <a:r>
              <a:rPr lang="en-MY" b="1" dirty="0"/>
              <a:t>VENTILATION SUPPORT</a:t>
            </a:r>
          </a:p>
          <a:p>
            <a:pPr lvl="2"/>
            <a:r>
              <a:rPr lang="en-MY" b="1" dirty="0"/>
              <a:t>SLEEP APNEA</a:t>
            </a:r>
          </a:p>
          <a:p>
            <a:pPr lvl="1"/>
            <a:r>
              <a:rPr lang="en-MY" dirty="0"/>
              <a:t>INCREASE COMORBIDITIES </a:t>
            </a:r>
          </a:p>
          <a:p>
            <a:pPr lvl="2"/>
            <a:r>
              <a:rPr lang="en-MY" dirty="0"/>
              <a:t>HYPERTENSION</a:t>
            </a:r>
          </a:p>
          <a:p>
            <a:pPr lvl="2"/>
            <a:r>
              <a:rPr lang="en-MY" dirty="0"/>
              <a:t>DIABETES</a:t>
            </a:r>
          </a:p>
          <a:p>
            <a:pPr lvl="2"/>
            <a:r>
              <a:rPr lang="en-MY" dirty="0"/>
              <a:t>INCREASE THROMBOGENESIS</a:t>
            </a:r>
          </a:p>
          <a:p>
            <a:pPr lvl="1"/>
            <a:r>
              <a:rPr lang="en-MY" dirty="0"/>
              <a:t>INCREASE </a:t>
            </a:r>
            <a:r>
              <a:rPr lang="en-MY" b="1" dirty="0"/>
              <a:t>ACE RECEPTORS IN ADIPOSE TISSUE</a:t>
            </a:r>
            <a:r>
              <a:rPr lang="en-MY" dirty="0">
                <a:sym typeface="Wingdings" panose="05000000000000000000" pitchFamily="2" charset="2"/>
              </a:rPr>
              <a:t> INCREASE VIRAL LOAD AND DIVERSITY</a:t>
            </a:r>
            <a:endParaRPr lang="en-MY" dirty="0"/>
          </a:p>
          <a:p>
            <a:pPr lvl="1"/>
            <a:r>
              <a:rPr lang="en-MY" dirty="0"/>
              <a:t>IMMUNE DISREGULATION</a:t>
            </a:r>
            <a:r>
              <a:rPr lang="en-MY" dirty="0">
                <a:sym typeface="Wingdings" panose="05000000000000000000" pitchFamily="2" charset="2"/>
              </a:rPr>
              <a:t> INCREASE </a:t>
            </a:r>
            <a:r>
              <a:rPr lang="en-MY" b="1" dirty="0">
                <a:sym typeface="Wingdings" panose="05000000000000000000" pitchFamily="2" charset="2"/>
              </a:rPr>
              <a:t>CHRONIC INFLAMMATION</a:t>
            </a:r>
          </a:p>
          <a:p>
            <a:pPr lvl="2"/>
            <a:r>
              <a:rPr lang="en-MY" dirty="0">
                <a:sym typeface="Wingdings" panose="05000000000000000000" pitchFamily="2" charset="2"/>
              </a:rPr>
              <a:t>ALTERED INNATE AND ADAPTIVE IMMUNE RESPONSES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1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3C68A-8942-49E6-AAA9-3B901E11E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525973"/>
            <a:ext cx="9603275" cy="353162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+mn-lt"/>
              </a:rPr>
              <a:t>LACK OF VITAMIN d, HYPOCALCEMIA AND VERTEBRAL FRACTURES</a:t>
            </a:r>
            <a:endParaRPr lang="en-MY" sz="2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DB4E3-28A4-4659-823D-BDA9B380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9136"/>
            <a:ext cx="9603275" cy="3338816"/>
          </a:xfrm>
        </p:spPr>
        <p:txBody>
          <a:bodyPr>
            <a:normAutofit/>
          </a:bodyPr>
          <a:lstStyle/>
          <a:p>
            <a:r>
              <a:rPr lang="en-US" sz="1600" b="1" dirty="0"/>
              <a:t>POOR VITAMIN D </a:t>
            </a:r>
            <a:r>
              <a:rPr lang="en-US" sz="1600" dirty="0"/>
              <a:t>STATUS</a:t>
            </a:r>
            <a:r>
              <a:rPr lang="en-US" sz="1600" dirty="0">
                <a:sym typeface="Wingdings" panose="05000000000000000000" pitchFamily="2" charset="2"/>
              </a:rPr>
              <a:t> PREDICTS DISEASE IN SEVERITY STAGE AND RISK OF MORTALITY</a:t>
            </a:r>
          </a:p>
          <a:p>
            <a:r>
              <a:rPr lang="en-US" sz="1600" dirty="0">
                <a:sym typeface="Wingdings" panose="05000000000000000000" pitchFamily="2" charset="2"/>
              </a:rPr>
              <a:t>HOSPITALIZED PATIENT WITH PNEUMONIA RANDOMLY GIVEN STANDARD OF CARE OR COMBINE WITH CALCIFEDIOL  SHOWED REDUCED REQUIREMENT OF ICU AND MORTALITY</a:t>
            </a:r>
          </a:p>
          <a:p>
            <a:r>
              <a:rPr lang="en-US" sz="1600" b="1" dirty="0">
                <a:sym typeface="Wingdings" panose="05000000000000000000" pitchFamily="2" charset="2"/>
              </a:rPr>
              <a:t>HYPOCALCEMIA</a:t>
            </a:r>
            <a:r>
              <a:rPr lang="en-US" sz="1600" dirty="0">
                <a:sym typeface="Wingdings" panose="05000000000000000000" pitchFamily="2" charset="2"/>
              </a:rPr>
              <a:t> HIGHLY PREVALENT, ASSOCIATED TO :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INFLAMMATORY PARAMETERS 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PREDICTIVE OF HOSPITALIZATION </a:t>
            </a:r>
          </a:p>
          <a:p>
            <a:pPr lvl="1"/>
            <a:r>
              <a:rPr lang="en-US" sz="1400" dirty="0">
                <a:sym typeface="Wingdings" panose="05000000000000000000" pitchFamily="2" charset="2"/>
              </a:rPr>
              <a:t>ADVERSE OUTCOMES</a:t>
            </a:r>
            <a:endParaRPr lang="en-MY" sz="1400" dirty="0">
              <a:sym typeface="Wingdings" panose="05000000000000000000" pitchFamily="2" charset="2"/>
            </a:endParaRPr>
          </a:p>
          <a:p>
            <a:r>
              <a:rPr lang="en-US" sz="1600" dirty="0">
                <a:sym typeface="Wingdings" panose="05000000000000000000" pitchFamily="2" charset="2"/>
              </a:rPr>
              <a:t> COVID-19 INFECTION IS ASSOCIATED TO A HIGH PREVALENCE (ABOUT 35%) OF </a:t>
            </a:r>
            <a:r>
              <a:rPr lang="en-US" sz="1600" b="1" dirty="0">
                <a:sym typeface="Wingdings" panose="05000000000000000000" pitchFamily="2" charset="2"/>
              </a:rPr>
              <a:t>SUBCLINICAL VERTEBRAL FRACTURES</a:t>
            </a:r>
          </a:p>
        </p:txBody>
      </p:sp>
    </p:spTree>
    <p:extLst>
      <p:ext uri="{BB962C8B-B14F-4D97-AF65-F5344CB8AC3E}">
        <p14:creationId xmlns:p14="http://schemas.microsoft.com/office/powerpoint/2010/main" val="13083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63BF-675F-40B0-B691-BB3899C2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517583"/>
            <a:ext cx="9603275" cy="311217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+mn-lt"/>
              </a:rPr>
              <a:t>SEX HORMONES </a:t>
            </a:r>
            <a:endParaRPr lang="en-MY" sz="2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8E3A6-4333-4FC0-9B18-0262DFDD7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21080"/>
            <a:ext cx="9603275" cy="29948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600" dirty="0"/>
              <a:t>COVID-19 DISEASE SEVERITY AND MORTALITY ARE HIGHER IN </a:t>
            </a:r>
            <a:r>
              <a:rPr lang="en-US" sz="1600" b="1" dirty="0"/>
              <a:t>MEN </a:t>
            </a:r>
            <a:r>
              <a:rPr lang="en-US" sz="1600" dirty="0"/>
              <a:t>(ODDS RATIO OF 2.8 AND 1.4 FOR ICU ADMISSION AD DEATH)</a:t>
            </a:r>
          </a:p>
          <a:p>
            <a:r>
              <a:rPr lang="en-US" sz="1600" b="1" dirty="0"/>
              <a:t>ANDROGEN</a:t>
            </a:r>
            <a:r>
              <a:rPr lang="en-US" sz="1600" dirty="0"/>
              <a:t> REGULATE TRANSCRIPTION OF ACE2 AND TMPRSS2 (TRANSMEMBRANE SERINE PROTEASE 2)</a:t>
            </a:r>
          </a:p>
          <a:p>
            <a:r>
              <a:rPr lang="en-US" sz="1600" dirty="0"/>
              <a:t>AUTOPSIES HAVE FOUND </a:t>
            </a:r>
            <a:r>
              <a:rPr lang="en-US" sz="1600" b="1" dirty="0"/>
              <a:t>ALTERED SERTOLI AND LEYDIG CELLS </a:t>
            </a:r>
            <a:r>
              <a:rPr lang="en-US" sz="1600" dirty="0"/>
              <a:t>ALSO INCLUDING LYMPHOCYTIC INFILTRATES</a:t>
            </a:r>
          </a:p>
          <a:p>
            <a:pPr algn="just"/>
            <a:r>
              <a:rPr lang="en-US" sz="1600" dirty="0"/>
              <a:t>HIGH AND LOW TESTOSTERONE HAVE BEEN ASSOCIATED TO COVID-19, WORSE PROGNOSIS MOST LINKED TO </a:t>
            </a:r>
            <a:r>
              <a:rPr lang="en-US" sz="1600" b="1" dirty="0"/>
              <a:t>LOW VALUES OR TO ANDROGEN RESISTANT </a:t>
            </a:r>
            <a:r>
              <a:rPr lang="en-US" sz="1600" dirty="0"/>
              <a:t>STATUS, BUT ON THE OTHER SIDE, USAGE ANTIANDROGENS I.E IN PROSTATE CANCER PATIENTS SHOWN PROTECTIVE EFFECTS</a:t>
            </a:r>
            <a:endParaRPr lang="en-MY" sz="1600" dirty="0"/>
          </a:p>
        </p:txBody>
      </p:sp>
    </p:spTree>
    <p:extLst>
      <p:ext uri="{BB962C8B-B14F-4D97-AF65-F5344CB8AC3E}">
        <p14:creationId xmlns:p14="http://schemas.microsoft.com/office/powerpoint/2010/main" val="30767929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113</TotalTime>
  <Words>337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Summary of course presentation</vt:lpstr>
      <vt:lpstr>Endocrine phenotype of covid-19 infection</vt:lpstr>
      <vt:lpstr>obesity</vt:lpstr>
      <vt:lpstr>LACK OF VITAMIN d, HYPOCALCEMIA AND VERTEBRAL FRACTURES</vt:lpstr>
      <vt:lpstr>SEX HORMONES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course presentation</dc:title>
  <dc:creator>NURHAYATI BINTI MOHD SOBKI</dc:creator>
  <cp:lastModifiedBy>NURHAYATI BINTI MOHD SOBKI</cp:lastModifiedBy>
  <cp:revision>5</cp:revision>
  <dcterms:created xsi:type="dcterms:W3CDTF">2021-08-03T07:21:12Z</dcterms:created>
  <dcterms:modified xsi:type="dcterms:W3CDTF">2021-08-03T09:14:33Z</dcterms:modified>
</cp:coreProperties>
</file>