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7"/>
  </p:notesMasterIdLst>
  <p:sldIdLst>
    <p:sldId id="256" r:id="rId3"/>
    <p:sldId id="285" r:id="rId4"/>
    <p:sldId id="283" r:id="rId5"/>
    <p:sldId id="282" r:id="rId6"/>
    <p:sldId id="257" r:id="rId7"/>
    <p:sldId id="275" r:id="rId8"/>
    <p:sldId id="279" r:id="rId9"/>
    <p:sldId id="261" r:id="rId10"/>
    <p:sldId id="262" r:id="rId11"/>
    <p:sldId id="263" r:id="rId12"/>
    <p:sldId id="264" r:id="rId13"/>
    <p:sldId id="265" r:id="rId14"/>
    <p:sldId id="259" r:id="rId15"/>
    <p:sldId id="267" r:id="rId16"/>
    <p:sldId id="269" r:id="rId17"/>
    <p:sldId id="268" r:id="rId18"/>
    <p:sldId id="271" r:id="rId19"/>
    <p:sldId id="270" r:id="rId20"/>
    <p:sldId id="272" r:id="rId21"/>
    <p:sldId id="273" r:id="rId22"/>
    <p:sldId id="274" r:id="rId23"/>
    <p:sldId id="286" r:id="rId24"/>
    <p:sldId id="284" r:id="rId25"/>
    <p:sldId id="260" r:id="rId26"/>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FreO7rqGArgsqf8gF8Tv7rjsB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9" d="100"/>
          <a:sy n="99" d="100"/>
        </p:scale>
        <p:origin x="-1184"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4" Type="http://customschemas.google.com/relationships/presentationmetadata" Target="metadata"/><Relationship Id="rId35" Type="http://schemas.openxmlformats.org/officeDocument/2006/relationships/presProps" Target="presProps.xml"/><Relationship Id="rId36" Type="http://schemas.openxmlformats.org/officeDocument/2006/relationships/viewProps" Target="viewProps.xml"/><Relationship Id="rId37" Type="http://schemas.openxmlformats.org/officeDocument/2006/relationships/theme" Target="theme/theme1.xml"/><Relationship Id="rId3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3E4FF-D620-4707-B7C5-BF683110BBE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C866471-69F7-4795-8ECD-2F67DBFD37D4}">
      <dgm:prSet phldrT="[Text]"/>
      <dgm:spPr/>
      <dgm:t>
        <a:bodyPr/>
        <a:lstStyle/>
        <a:p>
          <a:r>
            <a:rPr lang="en-US" dirty="0"/>
            <a:t>Processing the prescription</a:t>
          </a:r>
        </a:p>
      </dgm:t>
    </dgm:pt>
    <dgm:pt modelId="{B1630F22-856C-4896-96DC-9FFF55842530}" type="parTrans" cxnId="{8E404F2E-6C1D-4550-832D-D3A551005CC8}">
      <dgm:prSet/>
      <dgm:spPr/>
      <dgm:t>
        <a:bodyPr/>
        <a:lstStyle/>
        <a:p>
          <a:endParaRPr lang="en-US"/>
        </a:p>
      </dgm:t>
    </dgm:pt>
    <dgm:pt modelId="{A286A23E-AD0E-4C8D-8C4A-3044E7F99B6D}" type="sibTrans" cxnId="{8E404F2E-6C1D-4550-832D-D3A551005CC8}">
      <dgm:prSet/>
      <dgm:spPr/>
      <dgm:t>
        <a:bodyPr/>
        <a:lstStyle/>
        <a:p>
          <a:endParaRPr lang="en-US"/>
        </a:p>
      </dgm:t>
    </dgm:pt>
    <dgm:pt modelId="{60A5582F-1222-4C03-B2D7-BC8EB2565417}">
      <dgm:prSet phldrT="[Text]" phldr="1"/>
      <dgm:spPr/>
      <dgm:t>
        <a:bodyPr/>
        <a:lstStyle/>
        <a:p>
          <a:endParaRPr lang="en-US"/>
        </a:p>
      </dgm:t>
    </dgm:pt>
    <dgm:pt modelId="{5F99FF8A-EAE2-4441-8987-6714E9930BB7}" type="parTrans" cxnId="{423B5610-45A5-4D89-8FE9-9E427A2E27FA}">
      <dgm:prSet/>
      <dgm:spPr/>
      <dgm:t>
        <a:bodyPr/>
        <a:lstStyle/>
        <a:p>
          <a:endParaRPr lang="en-US"/>
        </a:p>
      </dgm:t>
    </dgm:pt>
    <dgm:pt modelId="{4A90D172-8DD5-4C5B-8A7D-6644A006305A}" type="sibTrans" cxnId="{423B5610-45A5-4D89-8FE9-9E427A2E27FA}">
      <dgm:prSet/>
      <dgm:spPr/>
      <dgm:t>
        <a:bodyPr/>
        <a:lstStyle/>
        <a:p>
          <a:endParaRPr lang="en-US"/>
        </a:p>
      </dgm:t>
    </dgm:pt>
    <dgm:pt modelId="{E350B274-6A5D-4FAC-9099-B2F70E5A0628}">
      <dgm:prSet phldrT="[Text]" phldr="1"/>
      <dgm:spPr/>
      <dgm:t>
        <a:bodyPr/>
        <a:lstStyle/>
        <a:p>
          <a:endParaRPr lang="en-US" dirty="0"/>
        </a:p>
      </dgm:t>
    </dgm:pt>
    <dgm:pt modelId="{66875AAA-4EC4-4D7B-85A7-CEFD52061800}" type="parTrans" cxnId="{8196F4B3-31B6-4C98-9C7B-A3D671F0B4F3}">
      <dgm:prSet/>
      <dgm:spPr/>
      <dgm:t>
        <a:bodyPr/>
        <a:lstStyle/>
        <a:p>
          <a:endParaRPr lang="en-US"/>
        </a:p>
      </dgm:t>
    </dgm:pt>
    <dgm:pt modelId="{3F377698-E209-45AD-90EF-C80E73291629}" type="sibTrans" cxnId="{8196F4B3-31B6-4C98-9C7B-A3D671F0B4F3}">
      <dgm:prSet/>
      <dgm:spPr/>
      <dgm:t>
        <a:bodyPr/>
        <a:lstStyle/>
        <a:p>
          <a:endParaRPr lang="en-US"/>
        </a:p>
      </dgm:t>
    </dgm:pt>
    <dgm:pt modelId="{F1569C23-EEA7-49B7-A7B6-7455FD931755}">
      <dgm:prSet phldrT="[Text]"/>
      <dgm:spPr/>
      <dgm:t>
        <a:bodyPr/>
        <a:lstStyle/>
        <a:p>
          <a:endParaRPr lang="en-US" dirty="0"/>
        </a:p>
      </dgm:t>
    </dgm:pt>
    <dgm:pt modelId="{D3C0978D-48CA-43CC-A5AB-2A8A24FA9D6E}" type="parTrans" cxnId="{058CD3AC-E7AA-4CB9-8EFD-8CBAA412C4A0}">
      <dgm:prSet/>
      <dgm:spPr/>
      <dgm:t>
        <a:bodyPr/>
        <a:lstStyle/>
        <a:p>
          <a:endParaRPr lang="en-US"/>
        </a:p>
      </dgm:t>
    </dgm:pt>
    <dgm:pt modelId="{88329600-42CD-445B-9494-0CAF7BC61BE8}" type="sibTrans" cxnId="{058CD3AC-E7AA-4CB9-8EFD-8CBAA412C4A0}">
      <dgm:prSet/>
      <dgm:spPr/>
      <dgm:t>
        <a:bodyPr/>
        <a:lstStyle/>
        <a:p>
          <a:endParaRPr lang="en-US"/>
        </a:p>
      </dgm:t>
    </dgm:pt>
    <dgm:pt modelId="{728D62C3-1DA3-4435-AC19-C2D2776424B3}" type="pres">
      <dgm:prSet presAssocID="{C8A3E4FF-D620-4707-B7C5-BF683110BBEC}" presName="CompostProcess" presStyleCnt="0">
        <dgm:presLayoutVars>
          <dgm:dir/>
          <dgm:resizeHandles val="exact"/>
        </dgm:presLayoutVars>
      </dgm:prSet>
      <dgm:spPr/>
      <dgm:t>
        <a:bodyPr/>
        <a:lstStyle/>
        <a:p>
          <a:endParaRPr lang="en-US"/>
        </a:p>
      </dgm:t>
    </dgm:pt>
    <dgm:pt modelId="{AC8B5740-5EEF-4048-AD8B-BE00D6B14EFB}" type="pres">
      <dgm:prSet presAssocID="{C8A3E4FF-D620-4707-B7C5-BF683110BBEC}" presName="arrow" presStyleLbl="bgShp" presStyleIdx="0" presStyleCnt="1"/>
      <dgm:spPr/>
    </dgm:pt>
    <dgm:pt modelId="{A6691120-B08F-46B3-BB9F-C4C4BC112707}" type="pres">
      <dgm:prSet presAssocID="{C8A3E4FF-D620-4707-B7C5-BF683110BBEC}" presName="linearProcess" presStyleCnt="0"/>
      <dgm:spPr/>
    </dgm:pt>
    <dgm:pt modelId="{189375CB-C024-4E40-8C67-FD0F38B70E9E}" type="pres">
      <dgm:prSet presAssocID="{7C866471-69F7-4795-8ECD-2F67DBFD37D4}" presName="textNode" presStyleLbl="node1" presStyleIdx="0" presStyleCnt="4">
        <dgm:presLayoutVars>
          <dgm:bulletEnabled val="1"/>
        </dgm:presLayoutVars>
      </dgm:prSet>
      <dgm:spPr/>
      <dgm:t>
        <a:bodyPr/>
        <a:lstStyle/>
        <a:p>
          <a:endParaRPr lang="en-US"/>
        </a:p>
      </dgm:t>
    </dgm:pt>
    <dgm:pt modelId="{617E5B1F-39B4-4390-9D39-914A8BC56066}" type="pres">
      <dgm:prSet presAssocID="{A286A23E-AD0E-4C8D-8C4A-3044E7F99B6D}" presName="sibTrans" presStyleCnt="0"/>
      <dgm:spPr/>
    </dgm:pt>
    <dgm:pt modelId="{2A1F8F96-8E6D-4E47-B347-05403BF09DEE}" type="pres">
      <dgm:prSet presAssocID="{60A5582F-1222-4C03-B2D7-BC8EB2565417}" presName="textNode" presStyleLbl="node1" presStyleIdx="1" presStyleCnt="4">
        <dgm:presLayoutVars>
          <dgm:bulletEnabled val="1"/>
        </dgm:presLayoutVars>
      </dgm:prSet>
      <dgm:spPr/>
      <dgm:t>
        <a:bodyPr/>
        <a:lstStyle/>
        <a:p>
          <a:endParaRPr lang="en-US"/>
        </a:p>
      </dgm:t>
    </dgm:pt>
    <dgm:pt modelId="{B81D71C9-DE90-43F1-943A-29F61A54C5B1}" type="pres">
      <dgm:prSet presAssocID="{4A90D172-8DD5-4C5B-8A7D-6644A006305A}" presName="sibTrans" presStyleCnt="0"/>
      <dgm:spPr/>
    </dgm:pt>
    <dgm:pt modelId="{63385CD6-674C-4661-820D-E52BF6372C0C}" type="pres">
      <dgm:prSet presAssocID="{E350B274-6A5D-4FAC-9099-B2F70E5A0628}" presName="textNode" presStyleLbl="node1" presStyleIdx="2" presStyleCnt="4">
        <dgm:presLayoutVars>
          <dgm:bulletEnabled val="1"/>
        </dgm:presLayoutVars>
      </dgm:prSet>
      <dgm:spPr/>
      <dgm:t>
        <a:bodyPr/>
        <a:lstStyle/>
        <a:p>
          <a:endParaRPr lang="en-US"/>
        </a:p>
      </dgm:t>
    </dgm:pt>
    <dgm:pt modelId="{BADDF5C2-6706-4B2F-A56C-33306CC7BEA1}" type="pres">
      <dgm:prSet presAssocID="{3F377698-E209-45AD-90EF-C80E73291629}" presName="sibTrans" presStyleCnt="0"/>
      <dgm:spPr/>
    </dgm:pt>
    <dgm:pt modelId="{6934E387-3038-49B2-86D1-D65DD17F7E40}" type="pres">
      <dgm:prSet presAssocID="{F1569C23-EEA7-49B7-A7B6-7455FD931755}" presName="textNode" presStyleLbl="node1" presStyleIdx="3" presStyleCnt="4">
        <dgm:presLayoutVars>
          <dgm:bulletEnabled val="1"/>
        </dgm:presLayoutVars>
      </dgm:prSet>
      <dgm:spPr/>
      <dgm:t>
        <a:bodyPr/>
        <a:lstStyle/>
        <a:p>
          <a:endParaRPr lang="en-US"/>
        </a:p>
      </dgm:t>
    </dgm:pt>
  </dgm:ptLst>
  <dgm:cxnLst>
    <dgm:cxn modelId="{9A0EEF55-0006-44A4-AAB9-9CBF47F09F8E}" type="presOf" srcId="{7C866471-69F7-4795-8ECD-2F67DBFD37D4}" destId="{189375CB-C024-4E40-8C67-FD0F38B70E9E}" srcOrd="0" destOrd="0" presId="urn:microsoft.com/office/officeart/2005/8/layout/hProcess9"/>
    <dgm:cxn modelId="{D4119A89-0B73-40FF-8728-02EEAC93B566}" type="presOf" srcId="{E350B274-6A5D-4FAC-9099-B2F70E5A0628}" destId="{63385CD6-674C-4661-820D-E52BF6372C0C}" srcOrd="0" destOrd="0" presId="urn:microsoft.com/office/officeart/2005/8/layout/hProcess9"/>
    <dgm:cxn modelId="{8E404F2E-6C1D-4550-832D-D3A551005CC8}" srcId="{C8A3E4FF-D620-4707-B7C5-BF683110BBEC}" destId="{7C866471-69F7-4795-8ECD-2F67DBFD37D4}" srcOrd="0" destOrd="0" parTransId="{B1630F22-856C-4896-96DC-9FFF55842530}" sibTransId="{A286A23E-AD0E-4C8D-8C4A-3044E7F99B6D}"/>
    <dgm:cxn modelId="{423B5610-45A5-4D89-8FE9-9E427A2E27FA}" srcId="{C8A3E4FF-D620-4707-B7C5-BF683110BBEC}" destId="{60A5582F-1222-4C03-B2D7-BC8EB2565417}" srcOrd="1" destOrd="0" parTransId="{5F99FF8A-EAE2-4441-8987-6714E9930BB7}" sibTransId="{4A90D172-8DD5-4C5B-8A7D-6644A006305A}"/>
    <dgm:cxn modelId="{8196F4B3-31B6-4C98-9C7B-A3D671F0B4F3}" srcId="{C8A3E4FF-D620-4707-B7C5-BF683110BBEC}" destId="{E350B274-6A5D-4FAC-9099-B2F70E5A0628}" srcOrd="2" destOrd="0" parTransId="{66875AAA-4EC4-4D7B-85A7-CEFD52061800}" sibTransId="{3F377698-E209-45AD-90EF-C80E73291629}"/>
    <dgm:cxn modelId="{8E78EECF-DF4F-4F64-9305-D3F9D5924E10}" type="presOf" srcId="{C8A3E4FF-D620-4707-B7C5-BF683110BBEC}" destId="{728D62C3-1DA3-4435-AC19-C2D2776424B3}" srcOrd="0" destOrd="0" presId="urn:microsoft.com/office/officeart/2005/8/layout/hProcess9"/>
    <dgm:cxn modelId="{058CD3AC-E7AA-4CB9-8EFD-8CBAA412C4A0}" srcId="{C8A3E4FF-D620-4707-B7C5-BF683110BBEC}" destId="{F1569C23-EEA7-49B7-A7B6-7455FD931755}" srcOrd="3" destOrd="0" parTransId="{D3C0978D-48CA-43CC-A5AB-2A8A24FA9D6E}" sibTransId="{88329600-42CD-445B-9494-0CAF7BC61BE8}"/>
    <dgm:cxn modelId="{73A723F8-5D62-4033-9BC1-FE21E502CB96}" type="presOf" srcId="{F1569C23-EEA7-49B7-A7B6-7455FD931755}" destId="{6934E387-3038-49B2-86D1-D65DD17F7E40}" srcOrd="0" destOrd="0" presId="urn:microsoft.com/office/officeart/2005/8/layout/hProcess9"/>
    <dgm:cxn modelId="{30D1C54C-5552-4244-B6B1-750491C7F21A}" type="presOf" srcId="{60A5582F-1222-4C03-B2D7-BC8EB2565417}" destId="{2A1F8F96-8E6D-4E47-B347-05403BF09DEE}" srcOrd="0" destOrd="0" presId="urn:microsoft.com/office/officeart/2005/8/layout/hProcess9"/>
    <dgm:cxn modelId="{5DF733EF-5EA4-4D01-80E1-9CBD174ED9E5}" type="presParOf" srcId="{728D62C3-1DA3-4435-AC19-C2D2776424B3}" destId="{AC8B5740-5EEF-4048-AD8B-BE00D6B14EFB}" srcOrd="0" destOrd="0" presId="urn:microsoft.com/office/officeart/2005/8/layout/hProcess9"/>
    <dgm:cxn modelId="{D97389A6-A10F-4AC3-8BBF-953300155DA7}" type="presParOf" srcId="{728D62C3-1DA3-4435-AC19-C2D2776424B3}" destId="{A6691120-B08F-46B3-BB9F-C4C4BC112707}" srcOrd="1" destOrd="0" presId="urn:microsoft.com/office/officeart/2005/8/layout/hProcess9"/>
    <dgm:cxn modelId="{4FDB73CE-1BDA-4D57-85D0-697EA9FA95D5}" type="presParOf" srcId="{A6691120-B08F-46B3-BB9F-C4C4BC112707}" destId="{189375CB-C024-4E40-8C67-FD0F38B70E9E}" srcOrd="0" destOrd="0" presId="urn:microsoft.com/office/officeart/2005/8/layout/hProcess9"/>
    <dgm:cxn modelId="{04DC67D9-2D6C-4741-A947-2AE91E243CE8}" type="presParOf" srcId="{A6691120-B08F-46B3-BB9F-C4C4BC112707}" destId="{617E5B1F-39B4-4390-9D39-914A8BC56066}" srcOrd="1" destOrd="0" presId="urn:microsoft.com/office/officeart/2005/8/layout/hProcess9"/>
    <dgm:cxn modelId="{FE7D55CC-E197-4E05-A34E-5040D5BC4763}" type="presParOf" srcId="{A6691120-B08F-46B3-BB9F-C4C4BC112707}" destId="{2A1F8F96-8E6D-4E47-B347-05403BF09DEE}" srcOrd="2" destOrd="0" presId="urn:microsoft.com/office/officeart/2005/8/layout/hProcess9"/>
    <dgm:cxn modelId="{809DE4C3-8E34-41A6-BE7E-2AF07FC96EB3}" type="presParOf" srcId="{A6691120-B08F-46B3-BB9F-C4C4BC112707}" destId="{B81D71C9-DE90-43F1-943A-29F61A54C5B1}" srcOrd="3" destOrd="0" presId="urn:microsoft.com/office/officeart/2005/8/layout/hProcess9"/>
    <dgm:cxn modelId="{AD5DD57D-BD04-40FE-B965-13F0A2C08859}" type="presParOf" srcId="{A6691120-B08F-46B3-BB9F-C4C4BC112707}" destId="{63385CD6-674C-4661-820D-E52BF6372C0C}" srcOrd="4" destOrd="0" presId="urn:microsoft.com/office/officeart/2005/8/layout/hProcess9"/>
    <dgm:cxn modelId="{0AAFDC89-0C31-434E-8538-A7E25D46CD63}" type="presParOf" srcId="{A6691120-B08F-46B3-BB9F-C4C4BC112707}" destId="{BADDF5C2-6706-4B2F-A56C-33306CC7BEA1}" srcOrd="5" destOrd="0" presId="urn:microsoft.com/office/officeart/2005/8/layout/hProcess9"/>
    <dgm:cxn modelId="{8F9A33FB-49A7-4BF7-8F75-08CF2C856561}" type="presParOf" srcId="{A6691120-B08F-46B3-BB9F-C4C4BC112707}" destId="{6934E387-3038-49B2-86D1-D65DD17F7E4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A3E4FF-D620-4707-B7C5-BF683110BBE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C866471-69F7-4795-8ECD-2F67DBFD37D4}">
      <dgm:prSet phldrT="[Text]"/>
      <dgm:spPr/>
      <dgm:t>
        <a:bodyPr/>
        <a:lstStyle/>
        <a:p>
          <a:r>
            <a:rPr lang="en-US" dirty="0"/>
            <a:t>Processing the prescription</a:t>
          </a:r>
        </a:p>
      </dgm:t>
    </dgm:pt>
    <dgm:pt modelId="{B1630F22-856C-4896-96DC-9FFF55842530}" type="parTrans" cxnId="{8E404F2E-6C1D-4550-832D-D3A551005CC8}">
      <dgm:prSet/>
      <dgm:spPr/>
      <dgm:t>
        <a:bodyPr/>
        <a:lstStyle/>
        <a:p>
          <a:endParaRPr lang="en-US"/>
        </a:p>
      </dgm:t>
    </dgm:pt>
    <dgm:pt modelId="{A286A23E-AD0E-4C8D-8C4A-3044E7F99B6D}" type="sibTrans" cxnId="{8E404F2E-6C1D-4550-832D-D3A551005CC8}">
      <dgm:prSet/>
      <dgm:spPr/>
      <dgm:t>
        <a:bodyPr/>
        <a:lstStyle/>
        <a:p>
          <a:endParaRPr lang="en-US"/>
        </a:p>
      </dgm:t>
    </dgm:pt>
    <dgm:pt modelId="{60A5582F-1222-4C03-B2D7-BC8EB2565417}">
      <dgm:prSet phldrT="[Text]"/>
      <dgm:spPr/>
      <dgm:t>
        <a:bodyPr/>
        <a:lstStyle/>
        <a:p>
          <a:r>
            <a:rPr lang="en-US" dirty="0"/>
            <a:t>Preparing the Medicines</a:t>
          </a:r>
        </a:p>
      </dgm:t>
    </dgm:pt>
    <dgm:pt modelId="{5F99FF8A-EAE2-4441-8987-6714E9930BB7}" type="parTrans" cxnId="{423B5610-45A5-4D89-8FE9-9E427A2E27FA}">
      <dgm:prSet/>
      <dgm:spPr/>
      <dgm:t>
        <a:bodyPr/>
        <a:lstStyle/>
        <a:p>
          <a:endParaRPr lang="en-US"/>
        </a:p>
      </dgm:t>
    </dgm:pt>
    <dgm:pt modelId="{4A90D172-8DD5-4C5B-8A7D-6644A006305A}" type="sibTrans" cxnId="{423B5610-45A5-4D89-8FE9-9E427A2E27FA}">
      <dgm:prSet/>
      <dgm:spPr/>
      <dgm:t>
        <a:bodyPr/>
        <a:lstStyle/>
        <a:p>
          <a:endParaRPr lang="en-US"/>
        </a:p>
      </dgm:t>
    </dgm:pt>
    <dgm:pt modelId="{E350B274-6A5D-4FAC-9099-B2F70E5A0628}">
      <dgm:prSet phldrT="[Text]" phldr="1"/>
      <dgm:spPr/>
      <dgm:t>
        <a:bodyPr/>
        <a:lstStyle/>
        <a:p>
          <a:endParaRPr lang="en-US" dirty="0"/>
        </a:p>
      </dgm:t>
    </dgm:pt>
    <dgm:pt modelId="{66875AAA-4EC4-4D7B-85A7-CEFD52061800}" type="parTrans" cxnId="{8196F4B3-31B6-4C98-9C7B-A3D671F0B4F3}">
      <dgm:prSet/>
      <dgm:spPr/>
      <dgm:t>
        <a:bodyPr/>
        <a:lstStyle/>
        <a:p>
          <a:endParaRPr lang="en-US"/>
        </a:p>
      </dgm:t>
    </dgm:pt>
    <dgm:pt modelId="{3F377698-E209-45AD-90EF-C80E73291629}" type="sibTrans" cxnId="{8196F4B3-31B6-4C98-9C7B-A3D671F0B4F3}">
      <dgm:prSet/>
      <dgm:spPr/>
      <dgm:t>
        <a:bodyPr/>
        <a:lstStyle/>
        <a:p>
          <a:endParaRPr lang="en-US"/>
        </a:p>
      </dgm:t>
    </dgm:pt>
    <dgm:pt modelId="{F1569C23-EEA7-49B7-A7B6-7455FD931755}">
      <dgm:prSet phldrT="[Text]"/>
      <dgm:spPr/>
      <dgm:t>
        <a:bodyPr/>
        <a:lstStyle/>
        <a:p>
          <a:endParaRPr lang="en-US" dirty="0"/>
        </a:p>
      </dgm:t>
    </dgm:pt>
    <dgm:pt modelId="{D3C0978D-48CA-43CC-A5AB-2A8A24FA9D6E}" type="parTrans" cxnId="{058CD3AC-E7AA-4CB9-8EFD-8CBAA412C4A0}">
      <dgm:prSet/>
      <dgm:spPr/>
      <dgm:t>
        <a:bodyPr/>
        <a:lstStyle/>
        <a:p>
          <a:endParaRPr lang="en-US"/>
        </a:p>
      </dgm:t>
    </dgm:pt>
    <dgm:pt modelId="{88329600-42CD-445B-9494-0CAF7BC61BE8}" type="sibTrans" cxnId="{058CD3AC-E7AA-4CB9-8EFD-8CBAA412C4A0}">
      <dgm:prSet/>
      <dgm:spPr/>
      <dgm:t>
        <a:bodyPr/>
        <a:lstStyle/>
        <a:p>
          <a:endParaRPr lang="en-US"/>
        </a:p>
      </dgm:t>
    </dgm:pt>
    <dgm:pt modelId="{728D62C3-1DA3-4435-AC19-C2D2776424B3}" type="pres">
      <dgm:prSet presAssocID="{C8A3E4FF-D620-4707-B7C5-BF683110BBEC}" presName="CompostProcess" presStyleCnt="0">
        <dgm:presLayoutVars>
          <dgm:dir/>
          <dgm:resizeHandles val="exact"/>
        </dgm:presLayoutVars>
      </dgm:prSet>
      <dgm:spPr/>
      <dgm:t>
        <a:bodyPr/>
        <a:lstStyle/>
        <a:p>
          <a:endParaRPr lang="en-US"/>
        </a:p>
      </dgm:t>
    </dgm:pt>
    <dgm:pt modelId="{AC8B5740-5EEF-4048-AD8B-BE00D6B14EFB}" type="pres">
      <dgm:prSet presAssocID="{C8A3E4FF-D620-4707-B7C5-BF683110BBEC}" presName="arrow" presStyleLbl="bgShp" presStyleIdx="0" presStyleCnt="1"/>
      <dgm:spPr/>
    </dgm:pt>
    <dgm:pt modelId="{A6691120-B08F-46B3-BB9F-C4C4BC112707}" type="pres">
      <dgm:prSet presAssocID="{C8A3E4FF-D620-4707-B7C5-BF683110BBEC}" presName="linearProcess" presStyleCnt="0"/>
      <dgm:spPr/>
    </dgm:pt>
    <dgm:pt modelId="{189375CB-C024-4E40-8C67-FD0F38B70E9E}" type="pres">
      <dgm:prSet presAssocID="{7C866471-69F7-4795-8ECD-2F67DBFD37D4}" presName="textNode" presStyleLbl="node1" presStyleIdx="0" presStyleCnt="4">
        <dgm:presLayoutVars>
          <dgm:bulletEnabled val="1"/>
        </dgm:presLayoutVars>
      </dgm:prSet>
      <dgm:spPr/>
      <dgm:t>
        <a:bodyPr/>
        <a:lstStyle/>
        <a:p>
          <a:endParaRPr lang="en-US"/>
        </a:p>
      </dgm:t>
    </dgm:pt>
    <dgm:pt modelId="{617E5B1F-39B4-4390-9D39-914A8BC56066}" type="pres">
      <dgm:prSet presAssocID="{A286A23E-AD0E-4C8D-8C4A-3044E7F99B6D}" presName="sibTrans" presStyleCnt="0"/>
      <dgm:spPr/>
    </dgm:pt>
    <dgm:pt modelId="{2A1F8F96-8E6D-4E47-B347-05403BF09DEE}" type="pres">
      <dgm:prSet presAssocID="{60A5582F-1222-4C03-B2D7-BC8EB2565417}" presName="textNode" presStyleLbl="node1" presStyleIdx="1" presStyleCnt="4">
        <dgm:presLayoutVars>
          <dgm:bulletEnabled val="1"/>
        </dgm:presLayoutVars>
      </dgm:prSet>
      <dgm:spPr/>
      <dgm:t>
        <a:bodyPr/>
        <a:lstStyle/>
        <a:p>
          <a:endParaRPr lang="en-US"/>
        </a:p>
      </dgm:t>
    </dgm:pt>
    <dgm:pt modelId="{B81D71C9-DE90-43F1-943A-29F61A54C5B1}" type="pres">
      <dgm:prSet presAssocID="{4A90D172-8DD5-4C5B-8A7D-6644A006305A}" presName="sibTrans" presStyleCnt="0"/>
      <dgm:spPr/>
    </dgm:pt>
    <dgm:pt modelId="{63385CD6-674C-4661-820D-E52BF6372C0C}" type="pres">
      <dgm:prSet presAssocID="{E350B274-6A5D-4FAC-9099-B2F70E5A0628}" presName="textNode" presStyleLbl="node1" presStyleIdx="2" presStyleCnt="4">
        <dgm:presLayoutVars>
          <dgm:bulletEnabled val="1"/>
        </dgm:presLayoutVars>
      </dgm:prSet>
      <dgm:spPr/>
      <dgm:t>
        <a:bodyPr/>
        <a:lstStyle/>
        <a:p>
          <a:endParaRPr lang="en-US"/>
        </a:p>
      </dgm:t>
    </dgm:pt>
    <dgm:pt modelId="{BADDF5C2-6706-4B2F-A56C-33306CC7BEA1}" type="pres">
      <dgm:prSet presAssocID="{3F377698-E209-45AD-90EF-C80E73291629}" presName="sibTrans" presStyleCnt="0"/>
      <dgm:spPr/>
    </dgm:pt>
    <dgm:pt modelId="{6934E387-3038-49B2-86D1-D65DD17F7E40}" type="pres">
      <dgm:prSet presAssocID="{F1569C23-EEA7-49B7-A7B6-7455FD931755}" presName="textNode" presStyleLbl="node1" presStyleIdx="3" presStyleCnt="4">
        <dgm:presLayoutVars>
          <dgm:bulletEnabled val="1"/>
        </dgm:presLayoutVars>
      </dgm:prSet>
      <dgm:spPr/>
      <dgm:t>
        <a:bodyPr/>
        <a:lstStyle/>
        <a:p>
          <a:endParaRPr lang="en-US"/>
        </a:p>
      </dgm:t>
    </dgm:pt>
  </dgm:ptLst>
  <dgm:cxnLst>
    <dgm:cxn modelId="{9A0EEF55-0006-44A4-AAB9-9CBF47F09F8E}" type="presOf" srcId="{7C866471-69F7-4795-8ECD-2F67DBFD37D4}" destId="{189375CB-C024-4E40-8C67-FD0F38B70E9E}" srcOrd="0" destOrd="0" presId="urn:microsoft.com/office/officeart/2005/8/layout/hProcess9"/>
    <dgm:cxn modelId="{D4119A89-0B73-40FF-8728-02EEAC93B566}" type="presOf" srcId="{E350B274-6A5D-4FAC-9099-B2F70E5A0628}" destId="{63385CD6-674C-4661-820D-E52BF6372C0C}" srcOrd="0" destOrd="0" presId="urn:microsoft.com/office/officeart/2005/8/layout/hProcess9"/>
    <dgm:cxn modelId="{8E404F2E-6C1D-4550-832D-D3A551005CC8}" srcId="{C8A3E4FF-D620-4707-B7C5-BF683110BBEC}" destId="{7C866471-69F7-4795-8ECD-2F67DBFD37D4}" srcOrd="0" destOrd="0" parTransId="{B1630F22-856C-4896-96DC-9FFF55842530}" sibTransId="{A286A23E-AD0E-4C8D-8C4A-3044E7F99B6D}"/>
    <dgm:cxn modelId="{423B5610-45A5-4D89-8FE9-9E427A2E27FA}" srcId="{C8A3E4FF-D620-4707-B7C5-BF683110BBEC}" destId="{60A5582F-1222-4C03-B2D7-BC8EB2565417}" srcOrd="1" destOrd="0" parTransId="{5F99FF8A-EAE2-4441-8987-6714E9930BB7}" sibTransId="{4A90D172-8DD5-4C5B-8A7D-6644A006305A}"/>
    <dgm:cxn modelId="{8196F4B3-31B6-4C98-9C7B-A3D671F0B4F3}" srcId="{C8A3E4FF-D620-4707-B7C5-BF683110BBEC}" destId="{E350B274-6A5D-4FAC-9099-B2F70E5A0628}" srcOrd="2" destOrd="0" parTransId="{66875AAA-4EC4-4D7B-85A7-CEFD52061800}" sibTransId="{3F377698-E209-45AD-90EF-C80E73291629}"/>
    <dgm:cxn modelId="{8E78EECF-DF4F-4F64-9305-D3F9D5924E10}" type="presOf" srcId="{C8A3E4FF-D620-4707-B7C5-BF683110BBEC}" destId="{728D62C3-1DA3-4435-AC19-C2D2776424B3}" srcOrd="0" destOrd="0" presId="urn:microsoft.com/office/officeart/2005/8/layout/hProcess9"/>
    <dgm:cxn modelId="{058CD3AC-E7AA-4CB9-8EFD-8CBAA412C4A0}" srcId="{C8A3E4FF-D620-4707-B7C5-BF683110BBEC}" destId="{F1569C23-EEA7-49B7-A7B6-7455FD931755}" srcOrd="3" destOrd="0" parTransId="{D3C0978D-48CA-43CC-A5AB-2A8A24FA9D6E}" sibTransId="{88329600-42CD-445B-9494-0CAF7BC61BE8}"/>
    <dgm:cxn modelId="{73A723F8-5D62-4033-9BC1-FE21E502CB96}" type="presOf" srcId="{F1569C23-EEA7-49B7-A7B6-7455FD931755}" destId="{6934E387-3038-49B2-86D1-D65DD17F7E40}" srcOrd="0" destOrd="0" presId="urn:microsoft.com/office/officeart/2005/8/layout/hProcess9"/>
    <dgm:cxn modelId="{30D1C54C-5552-4244-B6B1-750491C7F21A}" type="presOf" srcId="{60A5582F-1222-4C03-B2D7-BC8EB2565417}" destId="{2A1F8F96-8E6D-4E47-B347-05403BF09DEE}" srcOrd="0" destOrd="0" presId="urn:microsoft.com/office/officeart/2005/8/layout/hProcess9"/>
    <dgm:cxn modelId="{5DF733EF-5EA4-4D01-80E1-9CBD174ED9E5}" type="presParOf" srcId="{728D62C3-1DA3-4435-AC19-C2D2776424B3}" destId="{AC8B5740-5EEF-4048-AD8B-BE00D6B14EFB}" srcOrd="0" destOrd="0" presId="urn:microsoft.com/office/officeart/2005/8/layout/hProcess9"/>
    <dgm:cxn modelId="{D97389A6-A10F-4AC3-8BBF-953300155DA7}" type="presParOf" srcId="{728D62C3-1DA3-4435-AC19-C2D2776424B3}" destId="{A6691120-B08F-46B3-BB9F-C4C4BC112707}" srcOrd="1" destOrd="0" presId="urn:microsoft.com/office/officeart/2005/8/layout/hProcess9"/>
    <dgm:cxn modelId="{4FDB73CE-1BDA-4D57-85D0-697EA9FA95D5}" type="presParOf" srcId="{A6691120-B08F-46B3-BB9F-C4C4BC112707}" destId="{189375CB-C024-4E40-8C67-FD0F38B70E9E}" srcOrd="0" destOrd="0" presId="urn:microsoft.com/office/officeart/2005/8/layout/hProcess9"/>
    <dgm:cxn modelId="{04DC67D9-2D6C-4741-A947-2AE91E243CE8}" type="presParOf" srcId="{A6691120-B08F-46B3-BB9F-C4C4BC112707}" destId="{617E5B1F-39B4-4390-9D39-914A8BC56066}" srcOrd="1" destOrd="0" presId="urn:microsoft.com/office/officeart/2005/8/layout/hProcess9"/>
    <dgm:cxn modelId="{FE7D55CC-E197-4E05-A34E-5040D5BC4763}" type="presParOf" srcId="{A6691120-B08F-46B3-BB9F-C4C4BC112707}" destId="{2A1F8F96-8E6D-4E47-B347-05403BF09DEE}" srcOrd="2" destOrd="0" presId="urn:microsoft.com/office/officeart/2005/8/layout/hProcess9"/>
    <dgm:cxn modelId="{809DE4C3-8E34-41A6-BE7E-2AF07FC96EB3}" type="presParOf" srcId="{A6691120-B08F-46B3-BB9F-C4C4BC112707}" destId="{B81D71C9-DE90-43F1-943A-29F61A54C5B1}" srcOrd="3" destOrd="0" presId="urn:microsoft.com/office/officeart/2005/8/layout/hProcess9"/>
    <dgm:cxn modelId="{AD5DD57D-BD04-40FE-B965-13F0A2C08859}" type="presParOf" srcId="{A6691120-B08F-46B3-BB9F-C4C4BC112707}" destId="{63385CD6-674C-4661-820D-E52BF6372C0C}" srcOrd="4" destOrd="0" presId="urn:microsoft.com/office/officeart/2005/8/layout/hProcess9"/>
    <dgm:cxn modelId="{0AAFDC89-0C31-434E-8538-A7E25D46CD63}" type="presParOf" srcId="{A6691120-B08F-46B3-BB9F-C4C4BC112707}" destId="{BADDF5C2-6706-4B2F-A56C-33306CC7BEA1}" srcOrd="5" destOrd="0" presId="urn:microsoft.com/office/officeart/2005/8/layout/hProcess9"/>
    <dgm:cxn modelId="{8F9A33FB-49A7-4BF7-8F75-08CF2C856561}" type="presParOf" srcId="{A6691120-B08F-46B3-BB9F-C4C4BC112707}" destId="{6934E387-3038-49B2-86D1-D65DD17F7E4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A3E4FF-D620-4707-B7C5-BF683110BBE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C866471-69F7-4795-8ECD-2F67DBFD37D4}">
      <dgm:prSet phldrT="[Text]"/>
      <dgm:spPr/>
      <dgm:t>
        <a:bodyPr/>
        <a:lstStyle/>
        <a:p>
          <a:r>
            <a:rPr lang="en-US" dirty="0"/>
            <a:t>Processing the prescription</a:t>
          </a:r>
        </a:p>
      </dgm:t>
    </dgm:pt>
    <dgm:pt modelId="{B1630F22-856C-4896-96DC-9FFF55842530}" type="parTrans" cxnId="{8E404F2E-6C1D-4550-832D-D3A551005CC8}">
      <dgm:prSet/>
      <dgm:spPr/>
      <dgm:t>
        <a:bodyPr/>
        <a:lstStyle/>
        <a:p>
          <a:endParaRPr lang="en-US"/>
        </a:p>
      </dgm:t>
    </dgm:pt>
    <dgm:pt modelId="{A286A23E-AD0E-4C8D-8C4A-3044E7F99B6D}" type="sibTrans" cxnId="{8E404F2E-6C1D-4550-832D-D3A551005CC8}">
      <dgm:prSet/>
      <dgm:spPr/>
      <dgm:t>
        <a:bodyPr/>
        <a:lstStyle/>
        <a:p>
          <a:endParaRPr lang="en-US"/>
        </a:p>
      </dgm:t>
    </dgm:pt>
    <dgm:pt modelId="{60A5582F-1222-4C03-B2D7-BC8EB2565417}">
      <dgm:prSet phldrT="[Text]"/>
      <dgm:spPr/>
      <dgm:t>
        <a:bodyPr/>
        <a:lstStyle/>
        <a:p>
          <a:r>
            <a:rPr lang="en-US" dirty="0"/>
            <a:t>Preparing the Medicines</a:t>
          </a:r>
        </a:p>
      </dgm:t>
    </dgm:pt>
    <dgm:pt modelId="{5F99FF8A-EAE2-4441-8987-6714E9930BB7}" type="parTrans" cxnId="{423B5610-45A5-4D89-8FE9-9E427A2E27FA}">
      <dgm:prSet/>
      <dgm:spPr/>
      <dgm:t>
        <a:bodyPr/>
        <a:lstStyle/>
        <a:p>
          <a:endParaRPr lang="en-US"/>
        </a:p>
      </dgm:t>
    </dgm:pt>
    <dgm:pt modelId="{4A90D172-8DD5-4C5B-8A7D-6644A006305A}" type="sibTrans" cxnId="{423B5610-45A5-4D89-8FE9-9E427A2E27FA}">
      <dgm:prSet/>
      <dgm:spPr/>
      <dgm:t>
        <a:bodyPr/>
        <a:lstStyle/>
        <a:p>
          <a:endParaRPr lang="en-US"/>
        </a:p>
      </dgm:t>
    </dgm:pt>
    <dgm:pt modelId="{E350B274-6A5D-4FAC-9099-B2F70E5A0628}">
      <dgm:prSet phldrT="[Text]"/>
      <dgm:spPr/>
      <dgm:t>
        <a:bodyPr/>
        <a:lstStyle/>
        <a:p>
          <a:r>
            <a:rPr lang="en-US" dirty="0"/>
            <a:t>Counter-Checking</a:t>
          </a:r>
        </a:p>
      </dgm:t>
    </dgm:pt>
    <dgm:pt modelId="{66875AAA-4EC4-4D7B-85A7-CEFD52061800}" type="parTrans" cxnId="{8196F4B3-31B6-4C98-9C7B-A3D671F0B4F3}">
      <dgm:prSet/>
      <dgm:spPr/>
      <dgm:t>
        <a:bodyPr/>
        <a:lstStyle/>
        <a:p>
          <a:endParaRPr lang="en-US"/>
        </a:p>
      </dgm:t>
    </dgm:pt>
    <dgm:pt modelId="{3F377698-E209-45AD-90EF-C80E73291629}" type="sibTrans" cxnId="{8196F4B3-31B6-4C98-9C7B-A3D671F0B4F3}">
      <dgm:prSet/>
      <dgm:spPr/>
      <dgm:t>
        <a:bodyPr/>
        <a:lstStyle/>
        <a:p>
          <a:endParaRPr lang="en-US"/>
        </a:p>
      </dgm:t>
    </dgm:pt>
    <dgm:pt modelId="{F1569C23-EEA7-49B7-A7B6-7455FD931755}">
      <dgm:prSet phldrT="[Text]"/>
      <dgm:spPr/>
      <dgm:t>
        <a:bodyPr/>
        <a:lstStyle/>
        <a:p>
          <a:endParaRPr lang="en-US" dirty="0"/>
        </a:p>
      </dgm:t>
    </dgm:pt>
    <dgm:pt modelId="{D3C0978D-48CA-43CC-A5AB-2A8A24FA9D6E}" type="parTrans" cxnId="{058CD3AC-E7AA-4CB9-8EFD-8CBAA412C4A0}">
      <dgm:prSet/>
      <dgm:spPr/>
      <dgm:t>
        <a:bodyPr/>
        <a:lstStyle/>
        <a:p>
          <a:endParaRPr lang="en-US"/>
        </a:p>
      </dgm:t>
    </dgm:pt>
    <dgm:pt modelId="{88329600-42CD-445B-9494-0CAF7BC61BE8}" type="sibTrans" cxnId="{058CD3AC-E7AA-4CB9-8EFD-8CBAA412C4A0}">
      <dgm:prSet/>
      <dgm:spPr/>
      <dgm:t>
        <a:bodyPr/>
        <a:lstStyle/>
        <a:p>
          <a:endParaRPr lang="en-US"/>
        </a:p>
      </dgm:t>
    </dgm:pt>
    <dgm:pt modelId="{728D62C3-1DA3-4435-AC19-C2D2776424B3}" type="pres">
      <dgm:prSet presAssocID="{C8A3E4FF-D620-4707-B7C5-BF683110BBEC}" presName="CompostProcess" presStyleCnt="0">
        <dgm:presLayoutVars>
          <dgm:dir/>
          <dgm:resizeHandles val="exact"/>
        </dgm:presLayoutVars>
      </dgm:prSet>
      <dgm:spPr/>
      <dgm:t>
        <a:bodyPr/>
        <a:lstStyle/>
        <a:p>
          <a:endParaRPr lang="en-US"/>
        </a:p>
      </dgm:t>
    </dgm:pt>
    <dgm:pt modelId="{AC8B5740-5EEF-4048-AD8B-BE00D6B14EFB}" type="pres">
      <dgm:prSet presAssocID="{C8A3E4FF-D620-4707-B7C5-BF683110BBEC}" presName="arrow" presStyleLbl="bgShp" presStyleIdx="0" presStyleCnt="1"/>
      <dgm:spPr/>
    </dgm:pt>
    <dgm:pt modelId="{A6691120-B08F-46B3-BB9F-C4C4BC112707}" type="pres">
      <dgm:prSet presAssocID="{C8A3E4FF-D620-4707-B7C5-BF683110BBEC}" presName="linearProcess" presStyleCnt="0"/>
      <dgm:spPr/>
    </dgm:pt>
    <dgm:pt modelId="{189375CB-C024-4E40-8C67-FD0F38B70E9E}" type="pres">
      <dgm:prSet presAssocID="{7C866471-69F7-4795-8ECD-2F67DBFD37D4}" presName="textNode" presStyleLbl="node1" presStyleIdx="0" presStyleCnt="4">
        <dgm:presLayoutVars>
          <dgm:bulletEnabled val="1"/>
        </dgm:presLayoutVars>
      </dgm:prSet>
      <dgm:spPr/>
      <dgm:t>
        <a:bodyPr/>
        <a:lstStyle/>
        <a:p>
          <a:endParaRPr lang="en-US"/>
        </a:p>
      </dgm:t>
    </dgm:pt>
    <dgm:pt modelId="{617E5B1F-39B4-4390-9D39-914A8BC56066}" type="pres">
      <dgm:prSet presAssocID="{A286A23E-AD0E-4C8D-8C4A-3044E7F99B6D}" presName="sibTrans" presStyleCnt="0"/>
      <dgm:spPr/>
    </dgm:pt>
    <dgm:pt modelId="{2A1F8F96-8E6D-4E47-B347-05403BF09DEE}" type="pres">
      <dgm:prSet presAssocID="{60A5582F-1222-4C03-B2D7-BC8EB2565417}" presName="textNode" presStyleLbl="node1" presStyleIdx="1" presStyleCnt="4">
        <dgm:presLayoutVars>
          <dgm:bulletEnabled val="1"/>
        </dgm:presLayoutVars>
      </dgm:prSet>
      <dgm:spPr/>
      <dgm:t>
        <a:bodyPr/>
        <a:lstStyle/>
        <a:p>
          <a:endParaRPr lang="en-US"/>
        </a:p>
      </dgm:t>
    </dgm:pt>
    <dgm:pt modelId="{B81D71C9-DE90-43F1-943A-29F61A54C5B1}" type="pres">
      <dgm:prSet presAssocID="{4A90D172-8DD5-4C5B-8A7D-6644A006305A}" presName="sibTrans" presStyleCnt="0"/>
      <dgm:spPr/>
    </dgm:pt>
    <dgm:pt modelId="{63385CD6-674C-4661-820D-E52BF6372C0C}" type="pres">
      <dgm:prSet presAssocID="{E350B274-6A5D-4FAC-9099-B2F70E5A0628}" presName="textNode" presStyleLbl="node1" presStyleIdx="2" presStyleCnt="4">
        <dgm:presLayoutVars>
          <dgm:bulletEnabled val="1"/>
        </dgm:presLayoutVars>
      </dgm:prSet>
      <dgm:spPr/>
      <dgm:t>
        <a:bodyPr/>
        <a:lstStyle/>
        <a:p>
          <a:endParaRPr lang="en-US"/>
        </a:p>
      </dgm:t>
    </dgm:pt>
    <dgm:pt modelId="{BADDF5C2-6706-4B2F-A56C-33306CC7BEA1}" type="pres">
      <dgm:prSet presAssocID="{3F377698-E209-45AD-90EF-C80E73291629}" presName="sibTrans" presStyleCnt="0"/>
      <dgm:spPr/>
    </dgm:pt>
    <dgm:pt modelId="{6934E387-3038-49B2-86D1-D65DD17F7E40}" type="pres">
      <dgm:prSet presAssocID="{F1569C23-EEA7-49B7-A7B6-7455FD931755}" presName="textNode" presStyleLbl="node1" presStyleIdx="3" presStyleCnt="4">
        <dgm:presLayoutVars>
          <dgm:bulletEnabled val="1"/>
        </dgm:presLayoutVars>
      </dgm:prSet>
      <dgm:spPr/>
      <dgm:t>
        <a:bodyPr/>
        <a:lstStyle/>
        <a:p>
          <a:endParaRPr lang="en-US"/>
        </a:p>
      </dgm:t>
    </dgm:pt>
  </dgm:ptLst>
  <dgm:cxnLst>
    <dgm:cxn modelId="{9A0EEF55-0006-44A4-AAB9-9CBF47F09F8E}" type="presOf" srcId="{7C866471-69F7-4795-8ECD-2F67DBFD37D4}" destId="{189375CB-C024-4E40-8C67-FD0F38B70E9E}" srcOrd="0" destOrd="0" presId="urn:microsoft.com/office/officeart/2005/8/layout/hProcess9"/>
    <dgm:cxn modelId="{D4119A89-0B73-40FF-8728-02EEAC93B566}" type="presOf" srcId="{E350B274-6A5D-4FAC-9099-B2F70E5A0628}" destId="{63385CD6-674C-4661-820D-E52BF6372C0C}" srcOrd="0" destOrd="0" presId="urn:microsoft.com/office/officeart/2005/8/layout/hProcess9"/>
    <dgm:cxn modelId="{8E404F2E-6C1D-4550-832D-D3A551005CC8}" srcId="{C8A3E4FF-D620-4707-B7C5-BF683110BBEC}" destId="{7C866471-69F7-4795-8ECD-2F67DBFD37D4}" srcOrd="0" destOrd="0" parTransId="{B1630F22-856C-4896-96DC-9FFF55842530}" sibTransId="{A286A23E-AD0E-4C8D-8C4A-3044E7F99B6D}"/>
    <dgm:cxn modelId="{423B5610-45A5-4D89-8FE9-9E427A2E27FA}" srcId="{C8A3E4FF-D620-4707-B7C5-BF683110BBEC}" destId="{60A5582F-1222-4C03-B2D7-BC8EB2565417}" srcOrd="1" destOrd="0" parTransId="{5F99FF8A-EAE2-4441-8987-6714E9930BB7}" sibTransId="{4A90D172-8DD5-4C5B-8A7D-6644A006305A}"/>
    <dgm:cxn modelId="{8196F4B3-31B6-4C98-9C7B-A3D671F0B4F3}" srcId="{C8A3E4FF-D620-4707-B7C5-BF683110BBEC}" destId="{E350B274-6A5D-4FAC-9099-B2F70E5A0628}" srcOrd="2" destOrd="0" parTransId="{66875AAA-4EC4-4D7B-85A7-CEFD52061800}" sibTransId="{3F377698-E209-45AD-90EF-C80E73291629}"/>
    <dgm:cxn modelId="{8E78EECF-DF4F-4F64-9305-D3F9D5924E10}" type="presOf" srcId="{C8A3E4FF-D620-4707-B7C5-BF683110BBEC}" destId="{728D62C3-1DA3-4435-AC19-C2D2776424B3}" srcOrd="0" destOrd="0" presId="urn:microsoft.com/office/officeart/2005/8/layout/hProcess9"/>
    <dgm:cxn modelId="{058CD3AC-E7AA-4CB9-8EFD-8CBAA412C4A0}" srcId="{C8A3E4FF-D620-4707-B7C5-BF683110BBEC}" destId="{F1569C23-EEA7-49B7-A7B6-7455FD931755}" srcOrd="3" destOrd="0" parTransId="{D3C0978D-48CA-43CC-A5AB-2A8A24FA9D6E}" sibTransId="{88329600-42CD-445B-9494-0CAF7BC61BE8}"/>
    <dgm:cxn modelId="{73A723F8-5D62-4033-9BC1-FE21E502CB96}" type="presOf" srcId="{F1569C23-EEA7-49B7-A7B6-7455FD931755}" destId="{6934E387-3038-49B2-86D1-D65DD17F7E40}" srcOrd="0" destOrd="0" presId="urn:microsoft.com/office/officeart/2005/8/layout/hProcess9"/>
    <dgm:cxn modelId="{30D1C54C-5552-4244-B6B1-750491C7F21A}" type="presOf" srcId="{60A5582F-1222-4C03-B2D7-BC8EB2565417}" destId="{2A1F8F96-8E6D-4E47-B347-05403BF09DEE}" srcOrd="0" destOrd="0" presId="urn:microsoft.com/office/officeart/2005/8/layout/hProcess9"/>
    <dgm:cxn modelId="{5DF733EF-5EA4-4D01-80E1-9CBD174ED9E5}" type="presParOf" srcId="{728D62C3-1DA3-4435-AC19-C2D2776424B3}" destId="{AC8B5740-5EEF-4048-AD8B-BE00D6B14EFB}" srcOrd="0" destOrd="0" presId="urn:microsoft.com/office/officeart/2005/8/layout/hProcess9"/>
    <dgm:cxn modelId="{D97389A6-A10F-4AC3-8BBF-953300155DA7}" type="presParOf" srcId="{728D62C3-1DA3-4435-AC19-C2D2776424B3}" destId="{A6691120-B08F-46B3-BB9F-C4C4BC112707}" srcOrd="1" destOrd="0" presId="urn:microsoft.com/office/officeart/2005/8/layout/hProcess9"/>
    <dgm:cxn modelId="{4FDB73CE-1BDA-4D57-85D0-697EA9FA95D5}" type="presParOf" srcId="{A6691120-B08F-46B3-BB9F-C4C4BC112707}" destId="{189375CB-C024-4E40-8C67-FD0F38B70E9E}" srcOrd="0" destOrd="0" presId="urn:microsoft.com/office/officeart/2005/8/layout/hProcess9"/>
    <dgm:cxn modelId="{04DC67D9-2D6C-4741-A947-2AE91E243CE8}" type="presParOf" srcId="{A6691120-B08F-46B3-BB9F-C4C4BC112707}" destId="{617E5B1F-39B4-4390-9D39-914A8BC56066}" srcOrd="1" destOrd="0" presId="urn:microsoft.com/office/officeart/2005/8/layout/hProcess9"/>
    <dgm:cxn modelId="{FE7D55CC-E197-4E05-A34E-5040D5BC4763}" type="presParOf" srcId="{A6691120-B08F-46B3-BB9F-C4C4BC112707}" destId="{2A1F8F96-8E6D-4E47-B347-05403BF09DEE}" srcOrd="2" destOrd="0" presId="urn:microsoft.com/office/officeart/2005/8/layout/hProcess9"/>
    <dgm:cxn modelId="{809DE4C3-8E34-41A6-BE7E-2AF07FC96EB3}" type="presParOf" srcId="{A6691120-B08F-46B3-BB9F-C4C4BC112707}" destId="{B81D71C9-DE90-43F1-943A-29F61A54C5B1}" srcOrd="3" destOrd="0" presId="urn:microsoft.com/office/officeart/2005/8/layout/hProcess9"/>
    <dgm:cxn modelId="{AD5DD57D-BD04-40FE-B965-13F0A2C08859}" type="presParOf" srcId="{A6691120-B08F-46B3-BB9F-C4C4BC112707}" destId="{63385CD6-674C-4661-820D-E52BF6372C0C}" srcOrd="4" destOrd="0" presId="urn:microsoft.com/office/officeart/2005/8/layout/hProcess9"/>
    <dgm:cxn modelId="{0AAFDC89-0C31-434E-8538-A7E25D46CD63}" type="presParOf" srcId="{A6691120-B08F-46B3-BB9F-C4C4BC112707}" destId="{BADDF5C2-6706-4B2F-A56C-33306CC7BEA1}" srcOrd="5" destOrd="0" presId="urn:microsoft.com/office/officeart/2005/8/layout/hProcess9"/>
    <dgm:cxn modelId="{8F9A33FB-49A7-4BF7-8F75-08CF2C856561}" type="presParOf" srcId="{A6691120-B08F-46B3-BB9F-C4C4BC112707}" destId="{6934E387-3038-49B2-86D1-D65DD17F7E4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A3E4FF-D620-4707-B7C5-BF683110BBE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C866471-69F7-4795-8ECD-2F67DBFD37D4}">
      <dgm:prSet phldrT="[Text]"/>
      <dgm:spPr/>
      <dgm:t>
        <a:bodyPr/>
        <a:lstStyle/>
        <a:p>
          <a:r>
            <a:rPr lang="en-US" dirty="0"/>
            <a:t>Processing the prescription</a:t>
          </a:r>
        </a:p>
      </dgm:t>
    </dgm:pt>
    <dgm:pt modelId="{B1630F22-856C-4896-96DC-9FFF55842530}" type="parTrans" cxnId="{8E404F2E-6C1D-4550-832D-D3A551005CC8}">
      <dgm:prSet/>
      <dgm:spPr/>
      <dgm:t>
        <a:bodyPr/>
        <a:lstStyle/>
        <a:p>
          <a:endParaRPr lang="en-US"/>
        </a:p>
      </dgm:t>
    </dgm:pt>
    <dgm:pt modelId="{A286A23E-AD0E-4C8D-8C4A-3044E7F99B6D}" type="sibTrans" cxnId="{8E404F2E-6C1D-4550-832D-D3A551005CC8}">
      <dgm:prSet/>
      <dgm:spPr/>
      <dgm:t>
        <a:bodyPr/>
        <a:lstStyle/>
        <a:p>
          <a:endParaRPr lang="en-US"/>
        </a:p>
      </dgm:t>
    </dgm:pt>
    <dgm:pt modelId="{60A5582F-1222-4C03-B2D7-BC8EB2565417}">
      <dgm:prSet phldrT="[Text]"/>
      <dgm:spPr/>
      <dgm:t>
        <a:bodyPr/>
        <a:lstStyle/>
        <a:p>
          <a:r>
            <a:rPr lang="en-US" dirty="0"/>
            <a:t>Preparing the Medicines</a:t>
          </a:r>
        </a:p>
      </dgm:t>
    </dgm:pt>
    <dgm:pt modelId="{5F99FF8A-EAE2-4441-8987-6714E9930BB7}" type="parTrans" cxnId="{423B5610-45A5-4D89-8FE9-9E427A2E27FA}">
      <dgm:prSet/>
      <dgm:spPr/>
      <dgm:t>
        <a:bodyPr/>
        <a:lstStyle/>
        <a:p>
          <a:endParaRPr lang="en-US"/>
        </a:p>
      </dgm:t>
    </dgm:pt>
    <dgm:pt modelId="{4A90D172-8DD5-4C5B-8A7D-6644A006305A}" type="sibTrans" cxnId="{423B5610-45A5-4D89-8FE9-9E427A2E27FA}">
      <dgm:prSet/>
      <dgm:spPr/>
      <dgm:t>
        <a:bodyPr/>
        <a:lstStyle/>
        <a:p>
          <a:endParaRPr lang="en-US"/>
        </a:p>
      </dgm:t>
    </dgm:pt>
    <dgm:pt modelId="{E350B274-6A5D-4FAC-9099-B2F70E5A0628}">
      <dgm:prSet phldrT="[Text]"/>
      <dgm:spPr/>
      <dgm:t>
        <a:bodyPr/>
        <a:lstStyle/>
        <a:p>
          <a:r>
            <a:rPr lang="en-US" dirty="0"/>
            <a:t>Counter-Checking</a:t>
          </a:r>
        </a:p>
      </dgm:t>
    </dgm:pt>
    <dgm:pt modelId="{66875AAA-4EC4-4D7B-85A7-CEFD52061800}" type="parTrans" cxnId="{8196F4B3-31B6-4C98-9C7B-A3D671F0B4F3}">
      <dgm:prSet/>
      <dgm:spPr/>
      <dgm:t>
        <a:bodyPr/>
        <a:lstStyle/>
        <a:p>
          <a:endParaRPr lang="en-US"/>
        </a:p>
      </dgm:t>
    </dgm:pt>
    <dgm:pt modelId="{3F377698-E209-45AD-90EF-C80E73291629}" type="sibTrans" cxnId="{8196F4B3-31B6-4C98-9C7B-A3D671F0B4F3}">
      <dgm:prSet/>
      <dgm:spPr/>
      <dgm:t>
        <a:bodyPr/>
        <a:lstStyle/>
        <a:p>
          <a:endParaRPr lang="en-US"/>
        </a:p>
      </dgm:t>
    </dgm:pt>
    <dgm:pt modelId="{F1569C23-EEA7-49B7-A7B6-7455FD931755}">
      <dgm:prSet phldrT="[Text]"/>
      <dgm:spPr/>
      <dgm:t>
        <a:bodyPr/>
        <a:lstStyle/>
        <a:p>
          <a:r>
            <a:rPr lang="en-US" dirty="0"/>
            <a:t>Dispensing</a:t>
          </a:r>
        </a:p>
      </dgm:t>
    </dgm:pt>
    <dgm:pt modelId="{D3C0978D-48CA-43CC-A5AB-2A8A24FA9D6E}" type="parTrans" cxnId="{058CD3AC-E7AA-4CB9-8EFD-8CBAA412C4A0}">
      <dgm:prSet/>
      <dgm:spPr/>
      <dgm:t>
        <a:bodyPr/>
        <a:lstStyle/>
        <a:p>
          <a:endParaRPr lang="en-US"/>
        </a:p>
      </dgm:t>
    </dgm:pt>
    <dgm:pt modelId="{88329600-42CD-445B-9494-0CAF7BC61BE8}" type="sibTrans" cxnId="{058CD3AC-E7AA-4CB9-8EFD-8CBAA412C4A0}">
      <dgm:prSet/>
      <dgm:spPr/>
      <dgm:t>
        <a:bodyPr/>
        <a:lstStyle/>
        <a:p>
          <a:endParaRPr lang="en-US"/>
        </a:p>
      </dgm:t>
    </dgm:pt>
    <dgm:pt modelId="{728D62C3-1DA3-4435-AC19-C2D2776424B3}" type="pres">
      <dgm:prSet presAssocID="{C8A3E4FF-D620-4707-B7C5-BF683110BBEC}" presName="CompostProcess" presStyleCnt="0">
        <dgm:presLayoutVars>
          <dgm:dir/>
          <dgm:resizeHandles val="exact"/>
        </dgm:presLayoutVars>
      </dgm:prSet>
      <dgm:spPr/>
      <dgm:t>
        <a:bodyPr/>
        <a:lstStyle/>
        <a:p>
          <a:endParaRPr lang="en-US"/>
        </a:p>
      </dgm:t>
    </dgm:pt>
    <dgm:pt modelId="{AC8B5740-5EEF-4048-AD8B-BE00D6B14EFB}" type="pres">
      <dgm:prSet presAssocID="{C8A3E4FF-D620-4707-B7C5-BF683110BBEC}" presName="arrow" presStyleLbl="bgShp" presStyleIdx="0" presStyleCnt="1"/>
      <dgm:spPr/>
    </dgm:pt>
    <dgm:pt modelId="{A6691120-B08F-46B3-BB9F-C4C4BC112707}" type="pres">
      <dgm:prSet presAssocID="{C8A3E4FF-D620-4707-B7C5-BF683110BBEC}" presName="linearProcess" presStyleCnt="0"/>
      <dgm:spPr/>
    </dgm:pt>
    <dgm:pt modelId="{189375CB-C024-4E40-8C67-FD0F38B70E9E}" type="pres">
      <dgm:prSet presAssocID="{7C866471-69F7-4795-8ECD-2F67DBFD37D4}" presName="textNode" presStyleLbl="node1" presStyleIdx="0" presStyleCnt="4">
        <dgm:presLayoutVars>
          <dgm:bulletEnabled val="1"/>
        </dgm:presLayoutVars>
      </dgm:prSet>
      <dgm:spPr/>
      <dgm:t>
        <a:bodyPr/>
        <a:lstStyle/>
        <a:p>
          <a:endParaRPr lang="en-US"/>
        </a:p>
      </dgm:t>
    </dgm:pt>
    <dgm:pt modelId="{617E5B1F-39B4-4390-9D39-914A8BC56066}" type="pres">
      <dgm:prSet presAssocID="{A286A23E-AD0E-4C8D-8C4A-3044E7F99B6D}" presName="sibTrans" presStyleCnt="0"/>
      <dgm:spPr/>
    </dgm:pt>
    <dgm:pt modelId="{2A1F8F96-8E6D-4E47-B347-05403BF09DEE}" type="pres">
      <dgm:prSet presAssocID="{60A5582F-1222-4C03-B2D7-BC8EB2565417}" presName="textNode" presStyleLbl="node1" presStyleIdx="1" presStyleCnt="4">
        <dgm:presLayoutVars>
          <dgm:bulletEnabled val="1"/>
        </dgm:presLayoutVars>
      </dgm:prSet>
      <dgm:spPr/>
      <dgm:t>
        <a:bodyPr/>
        <a:lstStyle/>
        <a:p>
          <a:endParaRPr lang="en-US"/>
        </a:p>
      </dgm:t>
    </dgm:pt>
    <dgm:pt modelId="{B81D71C9-DE90-43F1-943A-29F61A54C5B1}" type="pres">
      <dgm:prSet presAssocID="{4A90D172-8DD5-4C5B-8A7D-6644A006305A}" presName="sibTrans" presStyleCnt="0"/>
      <dgm:spPr/>
    </dgm:pt>
    <dgm:pt modelId="{63385CD6-674C-4661-820D-E52BF6372C0C}" type="pres">
      <dgm:prSet presAssocID="{E350B274-6A5D-4FAC-9099-B2F70E5A0628}" presName="textNode" presStyleLbl="node1" presStyleIdx="2" presStyleCnt="4">
        <dgm:presLayoutVars>
          <dgm:bulletEnabled val="1"/>
        </dgm:presLayoutVars>
      </dgm:prSet>
      <dgm:spPr/>
      <dgm:t>
        <a:bodyPr/>
        <a:lstStyle/>
        <a:p>
          <a:endParaRPr lang="en-US"/>
        </a:p>
      </dgm:t>
    </dgm:pt>
    <dgm:pt modelId="{BADDF5C2-6706-4B2F-A56C-33306CC7BEA1}" type="pres">
      <dgm:prSet presAssocID="{3F377698-E209-45AD-90EF-C80E73291629}" presName="sibTrans" presStyleCnt="0"/>
      <dgm:spPr/>
    </dgm:pt>
    <dgm:pt modelId="{6934E387-3038-49B2-86D1-D65DD17F7E40}" type="pres">
      <dgm:prSet presAssocID="{F1569C23-EEA7-49B7-A7B6-7455FD931755}" presName="textNode" presStyleLbl="node1" presStyleIdx="3" presStyleCnt="4">
        <dgm:presLayoutVars>
          <dgm:bulletEnabled val="1"/>
        </dgm:presLayoutVars>
      </dgm:prSet>
      <dgm:spPr/>
      <dgm:t>
        <a:bodyPr/>
        <a:lstStyle/>
        <a:p>
          <a:endParaRPr lang="en-US"/>
        </a:p>
      </dgm:t>
    </dgm:pt>
  </dgm:ptLst>
  <dgm:cxnLst>
    <dgm:cxn modelId="{9A0EEF55-0006-44A4-AAB9-9CBF47F09F8E}" type="presOf" srcId="{7C866471-69F7-4795-8ECD-2F67DBFD37D4}" destId="{189375CB-C024-4E40-8C67-FD0F38B70E9E}" srcOrd="0" destOrd="0" presId="urn:microsoft.com/office/officeart/2005/8/layout/hProcess9"/>
    <dgm:cxn modelId="{D4119A89-0B73-40FF-8728-02EEAC93B566}" type="presOf" srcId="{E350B274-6A5D-4FAC-9099-B2F70E5A0628}" destId="{63385CD6-674C-4661-820D-E52BF6372C0C}" srcOrd="0" destOrd="0" presId="urn:microsoft.com/office/officeart/2005/8/layout/hProcess9"/>
    <dgm:cxn modelId="{8E404F2E-6C1D-4550-832D-D3A551005CC8}" srcId="{C8A3E4FF-D620-4707-B7C5-BF683110BBEC}" destId="{7C866471-69F7-4795-8ECD-2F67DBFD37D4}" srcOrd="0" destOrd="0" parTransId="{B1630F22-856C-4896-96DC-9FFF55842530}" sibTransId="{A286A23E-AD0E-4C8D-8C4A-3044E7F99B6D}"/>
    <dgm:cxn modelId="{423B5610-45A5-4D89-8FE9-9E427A2E27FA}" srcId="{C8A3E4FF-D620-4707-B7C5-BF683110BBEC}" destId="{60A5582F-1222-4C03-B2D7-BC8EB2565417}" srcOrd="1" destOrd="0" parTransId="{5F99FF8A-EAE2-4441-8987-6714E9930BB7}" sibTransId="{4A90D172-8DD5-4C5B-8A7D-6644A006305A}"/>
    <dgm:cxn modelId="{8196F4B3-31B6-4C98-9C7B-A3D671F0B4F3}" srcId="{C8A3E4FF-D620-4707-B7C5-BF683110BBEC}" destId="{E350B274-6A5D-4FAC-9099-B2F70E5A0628}" srcOrd="2" destOrd="0" parTransId="{66875AAA-4EC4-4D7B-85A7-CEFD52061800}" sibTransId="{3F377698-E209-45AD-90EF-C80E73291629}"/>
    <dgm:cxn modelId="{8E78EECF-DF4F-4F64-9305-D3F9D5924E10}" type="presOf" srcId="{C8A3E4FF-D620-4707-B7C5-BF683110BBEC}" destId="{728D62C3-1DA3-4435-AC19-C2D2776424B3}" srcOrd="0" destOrd="0" presId="urn:microsoft.com/office/officeart/2005/8/layout/hProcess9"/>
    <dgm:cxn modelId="{058CD3AC-E7AA-4CB9-8EFD-8CBAA412C4A0}" srcId="{C8A3E4FF-D620-4707-B7C5-BF683110BBEC}" destId="{F1569C23-EEA7-49B7-A7B6-7455FD931755}" srcOrd="3" destOrd="0" parTransId="{D3C0978D-48CA-43CC-A5AB-2A8A24FA9D6E}" sibTransId="{88329600-42CD-445B-9494-0CAF7BC61BE8}"/>
    <dgm:cxn modelId="{73A723F8-5D62-4033-9BC1-FE21E502CB96}" type="presOf" srcId="{F1569C23-EEA7-49B7-A7B6-7455FD931755}" destId="{6934E387-3038-49B2-86D1-D65DD17F7E40}" srcOrd="0" destOrd="0" presId="urn:microsoft.com/office/officeart/2005/8/layout/hProcess9"/>
    <dgm:cxn modelId="{30D1C54C-5552-4244-B6B1-750491C7F21A}" type="presOf" srcId="{60A5582F-1222-4C03-B2D7-BC8EB2565417}" destId="{2A1F8F96-8E6D-4E47-B347-05403BF09DEE}" srcOrd="0" destOrd="0" presId="urn:microsoft.com/office/officeart/2005/8/layout/hProcess9"/>
    <dgm:cxn modelId="{5DF733EF-5EA4-4D01-80E1-9CBD174ED9E5}" type="presParOf" srcId="{728D62C3-1DA3-4435-AC19-C2D2776424B3}" destId="{AC8B5740-5EEF-4048-AD8B-BE00D6B14EFB}" srcOrd="0" destOrd="0" presId="urn:microsoft.com/office/officeart/2005/8/layout/hProcess9"/>
    <dgm:cxn modelId="{D97389A6-A10F-4AC3-8BBF-953300155DA7}" type="presParOf" srcId="{728D62C3-1DA3-4435-AC19-C2D2776424B3}" destId="{A6691120-B08F-46B3-BB9F-C4C4BC112707}" srcOrd="1" destOrd="0" presId="urn:microsoft.com/office/officeart/2005/8/layout/hProcess9"/>
    <dgm:cxn modelId="{4FDB73CE-1BDA-4D57-85D0-697EA9FA95D5}" type="presParOf" srcId="{A6691120-B08F-46B3-BB9F-C4C4BC112707}" destId="{189375CB-C024-4E40-8C67-FD0F38B70E9E}" srcOrd="0" destOrd="0" presId="urn:microsoft.com/office/officeart/2005/8/layout/hProcess9"/>
    <dgm:cxn modelId="{04DC67D9-2D6C-4741-A947-2AE91E243CE8}" type="presParOf" srcId="{A6691120-B08F-46B3-BB9F-C4C4BC112707}" destId="{617E5B1F-39B4-4390-9D39-914A8BC56066}" srcOrd="1" destOrd="0" presId="urn:microsoft.com/office/officeart/2005/8/layout/hProcess9"/>
    <dgm:cxn modelId="{FE7D55CC-E197-4E05-A34E-5040D5BC4763}" type="presParOf" srcId="{A6691120-B08F-46B3-BB9F-C4C4BC112707}" destId="{2A1F8F96-8E6D-4E47-B347-05403BF09DEE}" srcOrd="2" destOrd="0" presId="urn:microsoft.com/office/officeart/2005/8/layout/hProcess9"/>
    <dgm:cxn modelId="{809DE4C3-8E34-41A6-BE7E-2AF07FC96EB3}" type="presParOf" srcId="{A6691120-B08F-46B3-BB9F-C4C4BC112707}" destId="{B81D71C9-DE90-43F1-943A-29F61A54C5B1}" srcOrd="3" destOrd="0" presId="urn:microsoft.com/office/officeart/2005/8/layout/hProcess9"/>
    <dgm:cxn modelId="{AD5DD57D-BD04-40FE-B965-13F0A2C08859}" type="presParOf" srcId="{A6691120-B08F-46B3-BB9F-C4C4BC112707}" destId="{63385CD6-674C-4661-820D-E52BF6372C0C}" srcOrd="4" destOrd="0" presId="urn:microsoft.com/office/officeart/2005/8/layout/hProcess9"/>
    <dgm:cxn modelId="{0AAFDC89-0C31-434E-8538-A7E25D46CD63}" type="presParOf" srcId="{A6691120-B08F-46B3-BB9F-C4C4BC112707}" destId="{BADDF5C2-6706-4B2F-A56C-33306CC7BEA1}" srcOrd="5" destOrd="0" presId="urn:microsoft.com/office/officeart/2005/8/layout/hProcess9"/>
    <dgm:cxn modelId="{8F9A33FB-49A7-4BF7-8F75-08CF2C856561}" type="presParOf" srcId="{A6691120-B08F-46B3-BB9F-C4C4BC112707}" destId="{6934E387-3038-49B2-86D1-D65DD17F7E4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B5740-5EEF-4048-AD8B-BE00D6B14EFB}">
      <dsp:nvSpPr>
        <dsp:cNvPr id="0" name=""/>
        <dsp:cNvSpPr/>
      </dsp:nvSpPr>
      <dsp:spPr>
        <a:xfrm>
          <a:off x="591502" y="0"/>
          <a:ext cx="6703695" cy="326350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375CB-C024-4E40-8C67-FD0F38B70E9E}">
      <dsp:nvSpPr>
        <dsp:cNvPr id="0" name=""/>
        <dsp:cNvSpPr/>
      </dsp:nvSpPr>
      <dsp:spPr>
        <a:xfrm>
          <a:off x="3947"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Processing the prescription</a:t>
          </a:r>
        </a:p>
      </dsp:txBody>
      <dsp:txXfrm>
        <a:off x="67671" y="1042775"/>
        <a:ext cx="1771059" cy="1177953"/>
      </dsp:txXfrm>
    </dsp:sp>
    <dsp:sp modelId="{2A1F8F96-8E6D-4E47-B347-05403BF09DEE}">
      <dsp:nvSpPr>
        <dsp:cNvPr id="0" name=""/>
        <dsp:cNvSpPr/>
      </dsp:nvSpPr>
      <dsp:spPr>
        <a:xfrm>
          <a:off x="1997379"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a:p>
      </dsp:txBody>
      <dsp:txXfrm>
        <a:off x="2061103" y="1042775"/>
        <a:ext cx="1771059" cy="1177953"/>
      </dsp:txXfrm>
    </dsp:sp>
    <dsp:sp modelId="{63385CD6-674C-4661-820D-E52BF6372C0C}">
      <dsp:nvSpPr>
        <dsp:cNvPr id="0" name=""/>
        <dsp:cNvSpPr/>
      </dsp:nvSpPr>
      <dsp:spPr>
        <a:xfrm>
          <a:off x="3990812"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4054536" y="1042775"/>
        <a:ext cx="1771059" cy="1177953"/>
      </dsp:txXfrm>
    </dsp:sp>
    <dsp:sp modelId="{6934E387-3038-49B2-86D1-D65DD17F7E40}">
      <dsp:nvSpPr>
        <dsp:cNvPr id="0" name=""/>
        <dsp:cNvSpPr/>
      </dsp:nvSpPr>
      <dsp:spPr>
        <a:xfrm>
          <a:off x="5984245"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6047969" y="1042775"/>
        <a:ext cx="1771059" cy="1177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B5740-5EEF-4048-AD8B-BE00D6B14EFB}">
      <dsp:nvSpPr>
        <dsp:cNvPr id="0" name=""/>
        <dsp:cNvSpPr/>
      </dsp:nvSpPr>
      <dsp:spPr>
        <a:xfrm>
          <a:off x="591502" y="0"/>
          <a:ext cx="6703695" cy="326350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375CB-C024-4E40-8C67-FD0F38B70E9E}">
      <dsp:nvSpPr>
        <dsp:cNvPr id="0" name=""/>
        <dsp:cNvSpPr/>
      </dsp:nvSpPr>
      <dsp:spPr>
        <a:xfrm>
          <a:off x="3947"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Processing the prescription</a:t>
          </a:r>
        </a:p>
      </dsp:txBody>
      <dsp:txXfrm>
        <a:off x="67671" y="1042775"/>
        <a:ext cx="1771059" cy="1177953"/>
      </dsp:txXfrm>
    </dsp:sp>
    <dsp:sp modelId="{2A1F8F96-8E6D-4E47-B347-05403BF09DEE}">
      <dsp:nvSpPr>
        <dsp:cNvPr id="0" name=""/>
        <dsp:cNvSpPr/>
      </dsp:nvSpPr>
      <dsp:spPr>
        <a:xfrm>
          <a:off x="1997379"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Preparing the Medicines</a:t>
          </a:r>
        </a:p>
      </dsp:txBody>
      <dsp:txXfrm>
        <a:off x="2061103" y="1042775"/>
        <a:ext cx="1771059" cy="1177953"/>
      </dsp:txXfrm>
    </dsp:sp>
    <dsp:sp modelId="{63385CD6-674C-4661-820D-E52BF6372C0C}">
      <dsp:nvSpPr>
        <dsp:cNvPr id="0" name=""/>
        <dsp:cNvSpPr/>
      </dsp:nvSpPr>
      <dsp:spPr>
        <a:xfrm>
          <a:off x="3990812"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4054536" y="1042775"/>
        <a:ext cx="1771059" cy="1177953"/>
      </dsp:txXfrm>
    </dsp:sp>
    <dsp:sp modelId="{6934E387-3038-49B2-86D1-D65DD17F7E40}">
      <dsp:nvSpPr>
        <dsp:cNvPr id="0" name=""/>
        <dsp:cNvSpPr/>
      </dsp:nvSpPr>
      <dsp:spPr>
        <a:xfrm>
          <a:off x="5984245"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6047969" y="1042775"/>
        <a:ext cx="1771059" cy="1177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B5740-5EEF-4048-AD8B-BE00D6B14EFB}">
      <dsp:nvSpPr>
        <dsp:cNvPr id="0" name=""/>
        <dsp:cNvSpPr/>
      </dsp:nvSpPr>
      <dsp:spPr>
        <a:xfrm>
          <a:off x="591502" y="0"/>
          <a:ext cx="6703695" cy="326350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375CB-C024-4E40-8C67-FD0F38B70E9E}">
      <dsp:nvSpPr>
        <dsp:cNvPr id="0" name=""/>
        <dsp:cNvSpPr/>
      </dsp:nvSpPr>
      <dsp:spPr>
        <a:xfrm>
          <a:off x="3947"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Processing the prescription</a:t>
          </a:r>
        </a:p>
      </dsp:txBody>
      <dsp:txXfrm>
        <a:off x="67671" y="1042775"/>
        <a:ext cx="1771059" cy="1177953"/>
      </dsp:txXfrm>
    </dsp:sp>
    <dsp:sp modelId="{2A1F8F96-8E6D-4E47-B347-05403BF09DEE}">
      <dsp:nvSpPr>
        <dsp:cNvPr id="0" name=""/>
        <dsp:cNvSpPr/>
      </dsp:nvSpPr>
      <dsp:spPr>
        <a:xfrm>
          <a:off x="1997379"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Preparing the Medicines</a:t>
          </a:r>
        </a:p>
      </dsp:txBody>
      <dsp:txXfrm>
        <a:off x="2061103" y="1042775"/>
        <a:ext cx="1771059" cy="1177953"/>
      </dsp:txXfrm>
    </dsp:sp>
    <dsp:sp modelId="{63385CD6-674C-4661-820D-E52BF6372C0C}">
      <dsp:nvSpPr>
        <dsp:cNvPr id="0" name=""/>
        <dsp:cNvSpPr/>
      </dsp:nvSpPr>
      <dsp:spPr>
        <a:xfrm>
          <a:off x="3990812"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Counter-Checking</a:t>
          </a:r>
        </a:p>
      </dsp:txBody>
      <dsp:txXfrm>
        <a:off x="4054536" y="1042775"/>
        <a:ext cx="1771059" cy="1177953"/>
      </dsp:txXfrm>
    </dsp:sp>
    <dsp:sp modelId="{6934E387-3038-49B2-86D1-D65DD17F7E40}">
      <dsp:nvSpPr>
        <dsp:cNvPr id="0" name=""/>
        <dsp:cNvSpPr/>
      </dsp:nvSpPr>
      <dsp:spPr>
        <a:xfrm>
          <a:off x="5984245"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6047969" y="1042775"/>
        <a:ext cx="1771059" cy="1177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B5740-5EEF-4048-AD8B-BE00D6B14EFB}">
      <dsp:nvSpPr>
        <dsp:cNvPr id="0" name=""/>
        <dsp:cNvSpPr/>
      </dsp:nvSpPr>
      <dsp:spPr>
        <a:xfrm>
          <a:off x="591502" y="0"/>
          <a:ext cx="6703695" cy="326350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375CB-C024-4E40-8C67-FD0F38B70E9E}">
      <dsp:nvSpPr>
        <dsp:cNvPr id="0" name=""/>
        <dsp:cNvSpPr/>
      </dsp:nvSpPr>
      <dsp:spPr>
        <a:xfrm>
          <a:off x="3947"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Processing the prescription</a:t>
          </a:r>
        </a:p>
      </dsp:txBody>
      <dsp:txXfrm>
        <a:off x="67671" y="1042775"/>
        <a:ext cx="1771059" cy="1177953"/>
      </dsp:txXfrm>
    </dsp:sp>
    <dsp:sp modelId="{2A1F8F96-8E6D-4E47-B347-05403BF09DEE}">
      <dsp:nvSpPr>
        <dsp:cNvPr id="0" name=""/>
        <dsp:cNvSpPr/>
      </dsp:nvSpPr>
      <dsp:spPr>
        <a:xfrm>
          <a:off x="1997379"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Preparing the Medicines</a:t>
          </a:r>
        </a:p>
      </dsp:txBody>
      <dsp:txXfrm>
        <a:off x="2061103" y="1042775"/>
        <a:ext cx="1771059" cy="1177953"/>
      </dsp:txXfrm>
    </dsp:sp>
    <dsp:sp modelId="{63385CD6-674C-4661-820D-E52BF6372C0C}">
      <dsp:nvSpPr>
        <dsp:cNvPr id="0" name=""/>
        <dsp:cNvSpPr/>
      </dsp:nvSpPr>
      <dsp:spPr>
        <a:xfrm>
          <a:off x="3990812"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Counter-Checking</a:t>
          </a:r>
        </a:p>
      </dsp:txBody>
      <dsp:txXfrm>
        <a:off x="4054536" y="1042775"/>
        <a:ext cx="1771059" cy="1177953"/>
      </dsp:txXfrm>
    </dsp:sp>
    <dsp:sp modelId="{6934E387-3038-49B2-86D1-D65DD17F7E40}">
      <dsp:nvSpPr>
        <dsp:cNvPr id="0" name=""/>
        <dsp:cNvSpPr/>
      </dsp:nvSpPr>
      <dsp:spPr>
        <a:xfrm>
          <a:off x="5984245" y="979051"/>
          <a:ext cx="1898507" cy="13054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Dispensing</a:t>
          </a:r>
        </a:p>
      </dsp:txBody>
      <dsp:txXfrm>
        <a:off x="6047969" y="1042775"/>
        <a:ext cx="1771059" cy="11779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84463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2" name="Google Shape;42;p1: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 name="Google Shape;43;p1: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11adcf75501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8" name="Google Shape;48;g11adcf75501_0_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g11adcf75501_0_0: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5</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Be clean – professional impression and outlook to the pharmacy</a:t>
            </a:r>
          </a:p>
          <a:p>
            <a:r>
              <a:rPr lang="en-US" dirty="0"/>
              <a:t>Be organized – To provide for a safe and efficient working area</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6853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765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34f35a7533_0_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2" name="Google Shape;62;g134f35a7533_0_2: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Appendix 1: Suggested References for Extemporaneous Preparation/Compounding a) Allen L.V, Jr. Suppositories, 1st Edition. 2007 b) Allen L.V, Jr. The Art, Science, and Technology of Pharmaceutical Compounding c) Alberta Health Services. Pharmacy Compounding Manual. 2011 d) British Pharmacopoeia e) Extemporaneous Formulation, Pharmaceutical Services Division, Ministry of Health f) Jew RK, Soo-</a:t>
            </a:r>
            <a:r>
              <a:rPr lang="en-US" dirty="0" err="1"/>
              <a:t>Hoo</a:t>
            </a:r>
            <a:r>
              <a:rPr lang="en-US" dirty="0"/>
              <a:t> W, </a:t>
            </a:r>
            <a:r>
              <a:rPr lang="en-US" dirty="0" err="1"/>
              <a:t>Erush</a:t>
            </a:r>
            <a:r>
              <a:rPr lang="en-US" dirty="0"/>
              <a:t> SC. Extemporaneous Formulations for Pediatric, Geriatric, and Special Needs Patients, 2nd Edition.2010 g) International Journal of Pharmaceutical Compounding and other established journals h) Martindale: The Complete Drug Reference </a:t>
            </a:r>
            <a:r>
              <a:rPr lang="en-US" dirty="0" err="1"/>
              <a:t>i</a:t>
            </a:r>
            <a:r>
              <a:rPr lang="en-US" dirty="0"/>
              <a:t>) </a:t>
            </a:r>
            <a:r>
              <a:rPr lang="en-US" dirty="0" err="1"/>
              <a:t>Nahata</a:t>
            </a:r>
            <a:r>
              <a:rPr lang="en-US" dirty="0"/>
              <a:t> MC, Pai VB. Pediatric Drug Formulations, 6th Edition.2011 j) Calgary Health Region Pharmacy. Pharmacy Compounding Manual. 2008. k) Rowe, Raymond C, </a:t>
            </a:r>
            <a:r>
              <a:rPr lang="en-US" dirty="0" err="1"/>
              <a:t>Sheskey</a:t>
            </a:r>
            <a:r>
              <a:rPr lang="en-US" dirty="0"/>
              <a:t>, Paul J, Cook, Walter G, Fenton, Marian E. Handbook of Pharmaceutical Excipients, 7th Edition. 2012 l) Sarfaraz K. </a:t>
            </a:r>
            <a:r>
              <a:rPr lang="en-US" dirty="0" err="1"/>
              <a:t>Niazi</a:t>
            </a:r>
            <a:r>
              <a:rPr lang="en-US" dirty="0"/>
              <a:t>. Handbook of Pharmaceutical Manufacturing Formulations (Vol. 1-6). 2004 m) </a:t>
            </a:r>
            <a:r>
              <a:rPr lang="en-US" dirty="0" err="1"/>
              <a:t>Trissel</a:t>
            </a:r>
            <a:r>
              <a:rPr lang="en-US" dirty="0"/>
              <a:t> LA. </a:t>
            </a:r>
            <a:r>
              <a:rPr lang="en-US" dirty="0" err="1"/>
              <a:t>Trissel's</a:t>
            </a:r>
            <a:r>
              <a:rPr lang="en-US" dirty="0"/>
              <a:t>™ Stability of Compounded Formulations 5 </a:t>
            </a:r>
            <a:r>
              <a:rPr lang="en-US" dirty="0" err="1"/>
              <a:t>th</a:t>
            </a:r>
            <a:r>
              <a:rPr lang="en-US" dirty="0"/>
              <a:t> Edition n) Rockville, MD: The United Stated Pharmacopeia Convention. USP Pharmacists’ Pharmacopeia Second Edition. 2008-2009</a:t>
            </a:r>
            <a:endParaRPr dirty="0"/>
          </a:p>
        </p:txBody>
      </p:sp>
      <p:sp>
        <p:nvSpPr>
          <p:cNvPr id="63" name="Google Shape;63;g134f35a7533_0_2: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13</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34f35a7533_0_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2" name="Google Shape;62;g134f35a7533_0_2: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algn="l"/>
            <a:r>
              <a:rPr lang="en-US" b="0" i="0" dirty="0" err="1">
                <a:solidFill>
                  <a:srgbClr val="000000"/>
                </a:solidFill>
                <a:effectLst/>
                <a:latin typeface="RobotoMedium"/>
              </a:rPr>
              <a:t>Ubat-ubatan</a:t>
            </a:r>
            <a:r>
              <a:rPr lang="en-US" b="0" i="0" dirty="0">
                <a:solidFill>
                  <a:srgbClr val="000000"/>
                </a:solidFill>
                <a:effectLst/>
                <a:latin typeface="RobotoMedium"/>
              </a:rPr>
              <a:t> </a:t>
            </a:r>
            <a:r>
              <a:rPr lang="en-US" b="0" i="0" dirty="0" err="1">
                <a:solidFill>
                  <a:srgbClr val="000000"/>
                </a:solidFill>
                <a:effectLst/>
                <a:latin typeface="RobotoMedium"/>
              </a:rPr>
              <a:t>boleh</a:t>
            </a:r>
            <a:r>
              <a:rPr lang="en-US" b="0" i="0" dirty="0">
                <a:solidFill>
                  <a:srgbClr val="000000"/>
                </a:solidFill>
                <a:effectLst/>
                <a:latin typeface="RobotoMedium"/>
              </a:rPr>
              <a:t> </a:t>
            </a:r>
            <a:r>
              <a:rPr lang="en-US" b="0" i="0" dirty="0" err="1">
                <a:solidFill>
                  <a:srgbClr val="000000"/>
                </a:solidFill>
                <a:effectLst/>
                <a:latin typeface="RobotoMedium"/>
              </a:rPr>
              <a:t>dikategorikan</a:t>
            </a:r>
            <a:r>
              <a:rPr lang="en-US" b="0" i="0" dirty="0">
                <a:solidFill>
                  <a:srgbClr val="000000"/>
                </a:solidFill>
                <a:effectLst/>
                <a:latin typeface="RobotoMedium"/>
              </a:rPr>
              <a:t> </a:t>
            </a:r>
            <a:r>
              <a:rPr lang="en-US" b="0" i="0" dirty="0" err="1">
                <a:solidFill>
                  <a:srgbClr val="000000"/>
                </a:solidFill>
                <a:effectLst/>
                <a:latin typeface="RobotoMedium"/>
              </a:rPr>
              <a:t>dalam</a:t>
            </a:r>
            <a:r>
              <a:rPr lang="en-US" b="0" i="0" dirty="0">
                <a:solidFill>
                  <a:srgbClr val="000000"/>
                </a:solidFill>
                <a:effectLst/>
                <a:latin typeface="RobotoMedium"/>
              </a:rPr>
              <a:t> 2 </a:t>
            </a:r>
            <a:r>
              <a:rPr lang="en-US" b="0" i="0" dirty="0" err="1">
                <a:solidFill>
                  <a:srgbClr val="000000"/>
                </a:solidFill>
                <a:effectLst/>
                <a:latin typeface="RobotoMedium"/>
              </a:rPr>
              <a:t>jenis</a:t>
            </a:r>
            <a:r>
              <a:rPr lang="en-US" b="0" i="0" dirty="0">
                <a:solidFill>
                  <a:srgbClr val="000000"/>
                </a:solidFill>
                <a:effectLst/>
                <a:latin typeface="RobotoMedium"/>
              </a:rPr>
              <a:t>, </a:t>
            </a:r>
            <a:r>
              <a:rPr lang="en-US" b="0" i="0" dirty="0" err="1">
                <a:solidFill>
                  <a:srgbClr val="000000"/>
                </a:solidFill>
                <a:effectLst/>
                <a:latin typeface="RobotoMedium"/>
              </a:rPr>
              <a:t>iaitu</a:t>
            </a:r>
            <a:r>
              <a:rPr lang="en-US" b="0" i="0" dirty="0">
                <a:solidFill>
                  <a:srgbClr val="000000"/>
                </a:solidFill>
                <a:effectLst/>
                <a:latin typeface="RobotoMedium"/>
              </a:rPr>
              <a:t> </a:t>
            </a:r>
            <a:r>
              <a:rPr lang="en-US" b="0" i="0" dirty="0" err="1">
                <a:solidFill>
                  <a:srgbClr val="000000"/>
                </a:solidFill>
                <a:effectLst/>
                <a:latin typeface="RobotoMedium"/>
              </a:rPr>
              <a:t>Ubat</a:t>
            </a:r>
            <a:r>
              <a:rPr lang="en-US" b="0" i="0" dirty="0">
                <a:solidFill>
                  <a:srgbClr val="000000"/>
                </a:solidFill>
                <a:effectLst/>
                <a:latin typeface="RobotoMedium"/>
              </a:rPr>
              <a:t> </a:t>
            </a:r>
            <a:r>
              <a:rPr lang="en-US" b="0" i="0" dirty="0" err="1">
                <a:solidFill>
                  <a:srgbClr val="000000"/>
                </a:solidFill>
                <a:effectLst/>
                <a:latin typeface="RobotoMedium"/>
              </a:rPr>
              <a:t>Terkawal</a:t>
            </a:r>
            <a:r>
              <a:rPr lang="en-US" b="0" i="0" dirty="0">
                <a:solidFill>
                  <a:srgbClr val="000000"/>
                </a:solidFill>
                <a:effectLst/>
                <a:latin typeface="RobotoMedium"/>
              </a:rPr>
              <a:t> dan </a:t>
            </a:r>
            <a:r>
              <a:rPr lang="en-US" b="0" i="0" dirty="0" err="1">
                <a:solidFill>
                  <a:srgbClr val="000000"/>
                </a:solidFill>
                <a:effectLst/>
                <a:latin typeface="RobotoMedium"/>
              </a:rPr>
              <a:t>ubat</a:t>
            </a:r>
            <a:r>
              <a:rPr lang="en-US" b="0" i="0" dirty="0">
                <a:solidFill>
                  <a:srgbClr val="000000"/>
                </a:solidFill>
                <a:effectLst/>
                <a:latin typeface="RobotoMedium"/>
              </a:rPr>
              <a:t> am. </a:t>
            </a:r>
            <a:r>
              <a:rPr lang="en-US" b="0" i="0" dirty="0" err="1">
                <a:solidFill>
                  <a:srgbClr val="000000"/>
                </a:solidFill>
                <a:effectLst/>
                <a:latin typeface="RobotoMedium"/>
              </a:rPr>
              <a:t>Ubat</a:t>
            </a:r>
            <a:r>
              <a:rPr lang="en-US" b="0" i="0" dirty="0">
                <a:solidFill>
                  <a:srgbClr val="000000"/>
                </a:solidFill>
                <a:effectLst/>
                <a:latin typeface="RobotoMedium"/>
              </a:rPr>
              <a:t> </a:t>
            </a:r>
            <a:r>
              <a:rPr lang="en-US" b="0" i="0" dirty="0" err="1">
                <a:solidFill>
                  <a:srgbClr val="000000"/>
                </a:solidFill>
                <a:effectLst/>
                <a:latin typeface="RobotoMedium"/>
              </a:rPr>
              <a:t>Terkawal</a:t>
            </a:r>
            <a:r>
              <a:rPr lang="en-US" b="0" i="0" dirty="0">
                <a:solidFill>
                  <a:srgbClr val="000000"/>
                </a:solidFill>
                <a:effectLst/>
                <a:latin typeface="RobotoMedium"/>
              </a:rPr>
              <a:t> </a:t>
            </a:r>
            <a:r>
              <a:rPr lang="en-US" b="0" i="0" dirty="0" err="1">
                <a:solidFill>
                  <a:srgbClr val="000000"/>
                </a:solidFill>
                <a:effectLst/>
                <a:latin typeface="RobotoMedium"/>
              </a:rPr>
              <a:t>merupakan</a:t>
            </a:r>
            <a:r>
              <a:rPr lang="en-US" b="0" i="0" dirty="0">
                <a:solidFill>
                  <a:srgbClr val="000000"/>
                </a:solidFill>
                <a:effectLst/>
                <a:latin typeface="RobotoMedium"/>
              </a:rPr>
              <a:t> </a:t>
            </a:r>
            <a:r>
              <a:rPr lang="en-US" b="0" i="0" dirty="0" err="1">
                <a:solidFill>
                  <a:srgbClr val="000000"/>
                </a:solidFill>
                <a:effectLst/>
                <a:latin typeface="RobotoMedium"/>
              </a:rPr>
              <a:t>ubat</a:t>
            </a:r>
            <a:r>
              <a:rPr lang="en-US" b="0" i="0" dirty="0">
                <a:solidFill>
                  <a:srgbClr val="000000"/>
                </a:solidFill>
                <a:effectLst/>
                <a:latin typeface="RobotoMedium"/>
              </a:rPr>
              <a:t> yang </a:t>
            </a:r>
            <a:r>
              <a:rPr lang="en-US" b="0" i="0" dirty="0" err="1">
                <a:solidFill>
                  <a:srgbClr val="000000"/>
                </a:solidFill>
                <a:effectLst/>
                <a:latin typeface="RobotoMedium"/>
              </a:rPr>
              <a:t>hanya</a:t>
            </a:r>
            <a:r>
              <a:rPr lang="en-US" b="0" i="0" dirty="0">
                <a:solidFill>
                  <a:srgbClr val="000000"/>
                </a:solidFill>
                <a:effectLst/>
                <a:latin typeface="RobotoMedium"/>
              </a:rPr>
              <a:t> </a:t>
            </a:r>
            <a:r>
              <a:rPr lang="en-US" b="0" i="0" dirty="0" err="1">
                <a:solidFill>
                  <a:srgbClr val="000000"/>
                </a:solidFill>
                <a:effectLst/>
                <a:latin typeface="RobotoMedium"/>
              </a:rPr>
              <a:t>boleh</a:t>
            </a:r>
            <a:r>
              <a:rPr lang="en-US" b="0" i="0" dirty="0">
                <a:solidFill>
                  <a:srgbClr val="000000"/>
                </a:solidFill>
                <a:effectLst/>
                <a:latin typeface="RobotoMedium"/>
              </a:rPr>
              <a:t> </a:t>
            </a:r>
            <a:r>
              <a:rPr lang="en-US" b="0" i="0" dirty="0" err="1">
                <a:solidFill>
                  <a:srgbClr val="000000"/>
                </a:solidFill>
                <a:effectLst/>
                <a:latin typeface="RobotoMedium"/>
              </a:rPr>
              <a:t>diperolehi</a:t>
            </a:r>
            <a:r>
              <a:rPr lang="en-US" b="0" i="0" dirty="0">
                <a:solidFill>
                  <a:srgbClr val="000000"/>
                </a:solidFill>
                <a:effectLst/>
                <a:latin typeface="RobotoMedium"/>
              </a:rPr>
              <a:t> </a:t>
            </a:r>
            <a:r>
              <a:rPr lang="en-US" b="0" i="0" dirty="0" err="1">
                <a:solidFill>
                  <a:srgbClr val="000000"/>
                </a:solidFill>
                <a:effectLst/>
                <a:latin typeface="RobotoMedium"/>
              </a:rPr>
              <a:t>dengan</a:t>
            </a:r>
            <a:r>
              <a:rPr lang="en-US" b="0" i="0" dirty="0">
                <a:solidFill>
                  <a:srgbClr val="000000"/>
                </a:solidFill>
                <a:effectLst/>
                <a:latin typeface="RobotoMedium"/>
              </a:rPr>
              <a:t> </a:t>
            </a:r>
            <a:r>
              <a:rPr lang="en-US" b="0" i="0" dirty="0" err="1">
                <a:solidFill>
                  <a:srgbClr val="000000"/>
                </a:solidFill>
                <a:effectLst/>
                <a:latin typeface="RobotoMedium"/>
              </a:rPr>
              <a:t>preskripsi</a:t>
            </a:r>
            <a:r>
              <a:rPr lang="en-US" b="0" i="0" dirty="0">
                <a:solidFill>
                  <a:srgbClr val="000000"/>
                </a:solidFill>
                <a:effectLst/>
                <a:latin typeface="RobotoMedium"/>
              </a:rPr>
              <a:t> </a:t>
            </a:r>
            <a:r>
              <a:rPr lang="en-US" b="0" i="0" dirty="0" err="1">
                <a:solidFill>
                  <a:srgbClr val="000000"/>
                </a:solidFill>
                <a:effectLst/>
                <a:latin typeface="RobotoMedium"/>
              </a:rPr>
              <a:t>doktor</a:t>
            </a:r>
            <a:r>
              <a:rPr lang="en-US" b="0" i="0" dirty="0">
                <a:solidFill>
                  <a:srgbClr val="000000"/>
                </a:solidFill>
                <a:effectLst/>
                <a:latin typeface="RobotoMedium"/>
              </a:rPr>
              <a:t> (</a:t>
            </a:r>
            <a:r>
              <a:rPr lang="en-US" b="0" i="0" dirty="0" err="1">
                <a:solidFill>
                  <a:srgbClr val="000000"/>
                </a:solidFill>
                <a:effectLst/>
                <a:latin typeface="RobotoMedium"/>
              </a:rPr>
              <a:t>sebagai</a:t>
            </a:r>
            <a:r>
              <a:rPr lang="en-US" b="0" i="0" dirty="0">
                <a:solidFill>
                  <a:srgbClr val="000000"/>
                </a:solidFill>
                <a:effectLst/>
                <a:latin typeface="RobotoMedium"/>
              </a:rPr>
              <a:t> </a:t>
            </a:r>
            <a:r>
              <a:rPr lang="en-US" b="0" i="0" dirty="0" err="1">
                <a:solidFill>
                  <a:srgbClr val="000000"/>
                </a:solidFill>
                <a:effectLst/>
                <a:latin typeface="RobotoMedium"/>
              </a:rPr>
              <a:t>contoh</a:t>
            </a:r>
            <a:r>
              <a:rPr lang="en-US" b="0" i="0" dirty="0">
                <a:solidFill>
                  <a:srgbClr val="000000"/>
                </a:solidFill>
                <a:effectLst/>
                <a:latin typeface="RobotoMedium"/>
              </a:rPr>
              <a:t>, </a:t>
            </a:r>
            <a:r>
              <a:rPr lang="en-US" b="0" i="0" dirty="0" err="1">
                <a:solidFill>
                  <a:srgbClr val="000000"/>
                </a:solidFill>
                <a:effectLst/>
                <a:latin typeface="RobotoMedium"/>
              </a:rPr>
              <a:t>ubat</a:t>
            </a:r>
            <a:r>
              <a:rPr lang="en-US" b="0" i="0" dirty="0">
                <a:solidFill>
                  <a:srgbClr val="000000"/>
                </a:solidFill>
                <a:effectLst/>
                <a:latin typeface="RobotoMedium"/>
              </a:rPr>
              <a:t> </a:t>
            </a:r>
            <a:r>
              <a:rPr lang="en-US" b="0" i="0" dirty="0" err="1">
                <a:solidFill>
                  <a:srgbClr val="000000"/>
                </a:solidFill>
                <a:effectLst/>
                <a:latin typeface="RobotoMedium"/>
              </a:rPr>
              <a:t>darah</a:t>
            </a:r>
            <a:r>
              <a:rPr lang="en-US" b="0" i="0" dirty="0">
                <a:solidFill>
                  <a:srgbClr val="000000"/>
                </a:solidFill>
                <a:effectLst/>
                <a:latin typeface="RobotoMedium"/>
              </a:rPr>
              <a:t> </a:t>
            </a:r>
            <a:r>
              <a:rPr lang="en-US" b="0" i="0" dirty="0" err="1">
                <a:solidFill>
                  <a:srgbClr val="000000"/>
                </a:solidFill>
                <a:effectLst/>
                <a:latin typeface="RobotoMedium"/>
              </a:rPr>
              <a:t>tinggi</a:t>
            </a:r>
            <a:r>
              <a:rPr lang="en-US" b="0" i="0" dirty="0">
                <a:solidFill>
                  <a:srgbClr val="000000"/>
                </a:solidFill>
                <a:effectLst/>
                <a:latin typeface="RobotoMedium"/>
              </a:rPr>
              <a:t> </a:t>
            </a:r>
            <a:r>
              <a:rPr lang="en-US" b="0" i="0" dirty="0" err="1">
                <a:solidFill>
                  <a:srgbClr val="000000"/>
                </a:solidFill>
                <a:effectLst/>
                <a:latin typeface="RobotoMedium"/>
              </a:rPr>
              <a:t>atau</a:t>
            </a:r>
            <a:r>
              <a:rPr lang="en-US" b="0" i="0" dirty="0">
                <a:solidFill>
                  <a:srgbClr val="000000"/>
                </a:solidFill>
                <a:effectLst/>
                <a:latin typeface="RobotoMedium"/>
              </a:rPr>
              <a:t> </a:t>
            </a:r>
            <a:r>
              <a:rPr lang="en-US" b="0" i="0" dirty="0" err="1">
                <a:solidFill>
                  <a:srgbClr val="000000"/>
                </a:solidFill>
                <a:effectLst/>
                <a:latin typeface="RobotoMedium"/>
              </a:rPr>
              <a:t>ubat</a:t>
            </a:r>
            <a:endParaRPr lang="en-US" b="0" i="0" dirty="0">
              <a:solidFill>
                <a:srgbClr val="000000"/>
              </a:solidFill>
              <a:effectLst/>
              <a:latin typeface="RobotoMedium"/>
            </a:endParaRPr>
          </a:p>
          <a:p>
            <a:pPr algn="l"/>
            <a:r>
              <a:rPr lang="en-US" b="0" i="0" dirty="0" err="1">
                <a:solidFill>
                  <a:srgbClr val="000000"/>
                </a:solidFill>
                <a:effectLst/>
                <a:latin typeface="RobotoMedium"/>
              </a:rPr>
              <a:t>kencing</a:t>
            </a:r>
            <a:r>
              <a:rPr lang="en-US" b="0" i="0" dirty="0">
                <a:solidFill>
                  <a:srgbClr val="000000"/>
                </a:solidFill>
                <a:effectLst/>
                <a:latin typeface="RobotoMedium"/>
              </a:rPr>
              <a:t> </a:t>
            </a:r>
            <a:r>
              <a:rPr lang="en-US" b="0" i="0" dirty="0" err="1">
                <a:solidFill>
                  <a:srgbClr val="000000"/>
                </a:solidFill>
                <a:effectLst/>
                <a:latin typeface="RobotoMedium"/>
              </a:rPr>
              <a:t>manis</a:t>
            </a:r>
            <a:r>
              <a:rPr lang="en-US" b="0" i="0" dirty="0">
                <a:solidFill>
                  <a:srgbClr val="000000"/>
                </a:solidFill>
                <a:effectLst/>
                <a:latin typeface="RobotoMedium"/>
              </a:rPr>
              <a:t>), </a:t>
            </a:r>
            <a:r>
              <a:rPr lang="en-US" b="0" i="0" dirty="0" err="1">
                <a:solidFill>
                  <a:srgbClr val="000000"/>
                </a:solidFill>
                <a:effectLst/>
                <a:latin typeface="RobotoMedium"/>
              </a:rPr>
              <a:t>manakala</a:t>
            </a:r>
            <a:r>
              <a:rPr lang="en-US" b="0" i="0" dirty="0">
                <a:solidFill>
                  <a:srgbClr val="000000"/>
                </a:solidFill>
                <a:effectLst/>
                <a:latin typeface="RobotoMedium"/>
              </a:rPr>
              <a:t> </a:t>
            </a:r>
            <a:r>
              <a:rPr lang="en-US" b="0" i="0" dirty="0" err="1">
                <a:solidFill>
                  <a:srgbClr val="000000"/>
                </a:solidFill>
                <a:effectLst/>
                <a:latin typeface="RobotoMedium"/>
              </a:rPr>
              <a:t>ubat</a:t>
            </a:r>
            <a:r>
              <a:rPr lang="en-US" b="0" i="0" dirty="0">
                <a:solidFill>
                  <a:srgbClr val="000000"/>
                </a:solidFill>
                <a:effectLst/>
                <a:latin typeface="RobotoMedium"/>
              </a:rPr>
              <a:t> am </a:t>
            </a:r>
            <a:r>
              <a:rPr lang="en-US" b="0" i="0" dirty="0" err="1">
                <a:solidFill>
                  <a:srgbClr val="000000"/>
                </a:solidFill>
                <a:effectLst/>
                <a:latin typeface="RobotoMedium"/>
              </a:rPr>
              <a:t>merupakan</a:t>
            </a:r>
            <a:r>
              <a:rPr lang="en-US" b="0" i="0" dirty="0">
                <a:solidFill>
                  <a:srgbClr val="000000"/>
                </a:solidFill>
                <a:effectLst/>
                <a:latin typeface="RobotoMedium"/>
              </a:rPr>
              <a:t> </a:t>
            </a:r>
            <a:r>
              <a:rPr lang="en-US" b="0" i="0" dirty="0" err="1">
                <a:solidFill>
                  <a:srgbClr val="000000"/>
                </a:solidFill>
                <a:effectLst/>
                <a:latin typeface="RobotoMedium"/>
              </a:rPr>
              <a:t>ubat</a:t>
            </a:r>
            <a:r>
              <a:rPr lang="en-US" b="0" i="0" dirty="0">
                <a:solidFill>
                  <a:srgbClr val="000000"/>
                </a:solidFill>
                <a:effectLst/>
                <a:latin typeface="RobotoMedium"/>
              </a:rPr>
              <a:t> yang </a:t>
            </a:r>
            <a:r>
              <a:rPr lang="en-US" b="0" i="0" dirty="0" err="1">
                <a:solidFill>
                  <a:srgbClr val="000000"/>
                </a:solidFill>
                <a:effectLst/>
                <a:latin typeface="RobotoMedium"/>
              </a:rPr>
              <a:t>boleh</a:t>
            </a:r>
            <a:r>
              <a:rPr lang="en-US" b="0" i="0" dirty="0">
                <a:solidFill>
                  <a:srgbClr val="000000"/>
                </a:solidFill>
                <a:effectLst/>
                <a:latin typeface="RobotoMedium"/>
              </a:rPr>
              <a:t> </a:t>
            </a:r>
            <a:r>
              <a:rPr lang="en-US" b="0" i="0" dirty="0" err="1">
                <a:solidFill>
                  <a:srgbClr val="000000"/>
                </a:solidFill>
                <a:effectLst/>
                <a:latin typeface="RobotoMedium"/>
              </a:rPr>
              <a:t>dibeli</a:t>
            </a:r>
            <a:r>
              <a:rPr lang="en-US" b="0" i="0" dirty="0">
                <a:solidFill>
                  <a:srgbClr val="000000"/>
                </a:solidFill>
                <a:effectLst/>
                <a:latin typeface="RobotoMedium"/>
              </a:rPr>
              <a:t> </a:t>
            </a:r>
            <a:r>
              <a:rPr lang="en-US" b="0" i="0" dirty="0" err="1">
                <a:solidFill>
                  <a:srgbClr val="000000"/>
                </a:solidFill>
                <a:effectLst/>
                <a:latin typeface="RobotoMedium"/>
              </a:rPr>
              <a:t>tanpa</a:t>
            </a:r>
            <a:r>
              <a:rPr lang="en-US" b="0" i="0" dirty="0">
                <a:solidFill>
                  <a:srgbClr val="000000"/>
                </a:solidFill>
                <a:effectLst/>
                <a:latin typeface="RobotoMedium"/>
              </a:rPr>
              <a:t> </a:t>
            </a:r>
            <a:r>
              <a:rPr lang="en-US" b="0" i="0" dirty="0" err="1">
                <a:solidFill>
                  <a:srgbClr val="000000"/>
                </a:solidFill>
                <a:effectLst/>
                <a:latin typeface="RobotoMedium"/>
              </a:rPr>
              <a:t>preskripsi</a:t>
            </a:r>
            <a:r>
              <a:rPr lang="en-US" b="0" i="0" dirty="0">
                <a:solidFill>
                  <a:srgbClr val="000000"/>
                </a:solidFill>
                <a:effectLst/>
                <a:latin typeface="RobotoMedium"/>
              </a:rPr>
              <a:t> </a:t>
            </a:r>
            <a:r>
              <a:rPr lang="en-US" b="0" i="0" dirty="0" err="1">
                <a:solidFill>
                  <a:srgbClr val="000000"/>
                </a:solidFill>
                <a:effectLst/>
                <a:latin typeface="RobotoMedium"/>
              </a:rPr>
              <a:t>doktor</a:t>
            </a:r>
            <a:r>
              <a:rPr lang="en-US" b="0" i="0" dirty="0">
                <a:solidFill>
                  <a:srgbClr val="000000"/>
                </a:solidFill>
                <a:effectLst/>
                <a:latin typeface="RobotoMedium"/>
              </a:rPr>
              <a:t> (</a:t>
            </a:r>
            <a:r>
              <a:rPr lang="en-US" b="0" i="0" dirty="0" err="1">
                <a:solidFill>
                  <a:srgbClr val="000000"/>
                </a:solidFill>
                <a:effectLst/>
                <a:latin typeface="RobotoMedium"/>
              </a:rPr>
              <a:t>sebagai</a:t>
            </a:r>
            <a:r>
              <a:rPr lang="en-US" b="0" i="0" dirty="0">
                <a:solidFill>
                  <a:srgbClr val="000000"/>
                </a:solidFill>
                <a:effectLst/>
                <a:latin typeface="RobotoMedium"/>
              </a:rPr>
              <a:t> </a:t>
            </a:r>
            <a:r>
              <a:rPr lang="en-US" b="0" i="0" dirty="0" err="1">
                <a:solidFill>
                  <a:srgbClr val="000000"/>
                </a:solidFill>
                <a:effectLst/>
                <a:latin typeface="RobotoMedium"/>
              </a:rPr>
              <a:t>contoh</a:t>
            </a:r>
            <a:r>
              <a:rPr lang="en-US" b="0" i="0" dirty="0">
                <a:solidFill>
                  <a:srgbClr val="000000"/>
                </a:solidFill>
                <a:effectLst/>
                <a:latin typeface="RobotoMedium"/>
              </a:rPr>
              <a:t>, </a:t>
            </a:r>
            <a:r>
              <a:rPr lang="en-US" b="0" i="0" dirty="0" err="1">
                <a:solidFill>
                  <a:srgbClr val="000000"/>
                </a:solidFill>
                <a:effectLst/>
                <a:latin typeface="RobotoMedium"/>
              </a:rPr>
              <a:t>ubat</a:t>
            </a:r>
            <a:r>
              <a:rPr lang="en-US" b="0" i="0" dirty="0">
                <a:solidFill>
                  <a:srgbClr val="000000"/>
                </a:solidFill>
                <a:effectLst/>
                <a:latin typeface="RobotoMedium"/>
              </a:rPr>
              <a:t> </a:t>
            </a:r>
            <a:r>
              <a:rPr lang="en-US" b="0" i="0" dirty="0" err="1">
                <a:solidFill>
                  <a:srgbClr val="000000"/>
                </a:solidFill>
                <a:effectLst/>
                <a:latin typeface="RobotoMedium"/>
              </a:rPr>
              <a:t>suplemen</a:t>
            </a:r>
            <a:r>
              <a:rPr lang="en-US" b="0" i="0" dirty="0">
                <a:solidFill>
                  <a:srgbClr val="000000"/>
                </a:solidFill>
                <a:effectLst/>
                <a:latin typeface="RobotoMedium"/>
              </a:rPr>
              <a:t> </a:t>
            </a:r>
            <a:r>
              <a:rPr lang="en-US" b="0" i="0" dirty="0" err="1">
                <a:solidFill>
                  <a:srgbClr val="000000"/>
                </a:solidFill>
                <a:effectLst/>
                <a:latin typeface="RobotoMedium"/>
              </a:rPr>
              <a:t>kesihatan</a:t>
            </a:r>
            <a:r>
              <a:rPr lang="en-US" b="0" i="0" dirty="0">
                <a:solidFill>
                  <a:srgbClr val="000000"/>
                </a:solidFill>
                <a:effectLst/>
                <a:latin typeface="RobotoMedium"/>
              </a:rPr>
              <a:t> </a:t>
            </a:r>
            <a:r>
              <a:rPr lang="en-US" b="0" i="0" dirty="0" err="1">
                <a:solidFill>
                  <a:srgbClr val="000000"/>
                </a:solidFill>
                <a:effectLst/>
                <a:latin typeface="RobotoMedium"/>
              </a:rPr>
              <a:t>atau</a:t>
            </a:r>
            <a:r>
              <a:rPr lang="en-US" b="0" i="0" dirty="0">
                <a:solidFill>
                  <a:srgbClr val="000000"/>
                </a:solidFill>
                <a:effectLst/>
                <a:latin typeface="RobotoMedium"/>
              </a:rPr>
              <a:t> vitamin).</a:t>
            </a:r>
          </a:p>
          <a:p>
            <a:pPr algn="l"/>
            <a:r>
              <a:rPr lang="en-US" b="0" i="0" dirty="0" err="1">
                <a:solidFill>
                  <a:srgbClr val="000000"/>
                </a:solidFill>
                <a:effectLst/>
                <a:latin typeface="RobotoMedium"/>
              </a:rPr>
              <a:t>Pengkelasan</a:t>
            </a:r>
            <a:r>
              <a:rPr lang="en-US" b="0" i="0" dirty="0">
                <a:solidFill>
                  <a:srgbClr val="000000"/>
                </a:solidFill>
                <a:effectLst/>
                <a:latin typeface="RobotoMedium"/>
              </a:rPr>
              <a:t> </a:t>
            </a:r>
            <a:r>
              <a:rPr lang="en-US" b="0" i="0" dirty="0" err="1">
                <a:solidFill>
                  <a:srgbClr val="000000"/>
                </a:solidFill>
                <a:effectLst/>
                <a:latin typeface="RobotoMedium"/>
              </a:rPr>
              <a:t>ini</a:t>
            </a:r>
            <a:r>
              <a:rPr lang="en-US" b="0" i="0" dirty="0">
                <a:solidFill>
                  <a:srgbClr val="000000"/>
                </a:solidFill>
                <a:effectLst/>
                <a:latin typeface="RobotoMedium"/>
              </a:rPr>
              <a:t> </a:t>
            </a:r>
            <a:r>
              <a:rPr lang="en-US" b="0" i="0" dirty="0" err="1">
                <a:solidFill>
                  <a:srgbClr val="000000"/>
                </a:solidFill>
                <a:effectLst/>
                <a:latin typeface="RobotoMedium"/>
              </a:rPr>
              <a:t>boleh</a:t>
            </a:r>
            <a:r>
              <a:rPr lang="en-US" b="0" i="0" dirty="0">
                <a:solidFill>
                  <a:srgbClr val="000000"/>
                </a:solidFill>
                <a:effectLst/>
                <a:latin typeface="RobotoMedium"/>
              </a:rPr>
              <a:t> </a:t>
            </a:r>
            <a:r>
              <a:rPr lang="en-US" b="0" i="0" dirty="0" err="1">
                <a:solidFill>
                  <a:srgbClr val="000000"/>
                </a:solidFill>
                <a:effectLst/>
                <a:latin typeface="RobotoMedium"/>
              </a:rPr>
              <a:t>dikenalpasti</a:t>
            </a:r>
            <a:r>
              <a:rPr lang="en-US" b="0" i="0" dirty="0">
                <a:solidFill>
                  <a:srgbClr val="000000"/>
                </a:solidFill>
                <a:effectLst/>
                <a:latin typeface="RobotoMedium"/>
              </a:rPr>
              <a:t> </a:t>
            </a:r>
            <a:r>
              <a:rPr lang="en-US" b="0" i="0" dirty="0" err="1">
                <a:solidFill>
                  <a:srgbClr val="000000"/>
                </a:solidFill>
                <a:effectLst/>
                <a:latin typeface="RobotoMedium"/>
              </a:rPr>
              <a:t>berpandukan</a:t>
            </a:r>
            <a:r>
              <a:rPr lang="en-US" b="0" i="0" dirty="0">
                <a:solidFill>
                  <a:srgbClr val="000000"/>
                </a:solidFill>
                <a:effectLst/>
                <a:latin typeface="RobotoMedium"/>
              </a:rPr>
              <a:t> abjad yang </a:t>
            </a:r>
            <a:r>
              <a:rPr lang="en-US" b="0" i="0" dirty="0" err="1">
                <a:solidFill>
                  <a:srgbClr val="000000"/>
                </a:solidFill>
                <a:effectLst/>
                <a:latin typeface="RobotoMedium"/>
              </a:rPr>
              <a:t>digunakan</a:t>
            </a:r>
            <a:r>
              <a:rPr lang="en-US" b="0" i="0" dirty="0">
                <a:solidFill>
                  <a:srgbClr val="000000"/>
                </a:solidFill>
                <a:effectLst/>
                <a:latin typeface="RobotoMedium"/>
              </a:rPr>
              <a:t> pada </a:t>
            </a:r>
            <a:r>
              <a:rPr lang="en-US" b="0" i="0" dirty="0" err="1">
                <a:solidFill>
                  <a:srgbClr val="000000"/>
                </a:solidFill>
                <a:effectLst/>
                <a:latin typeface="RobotoMedium"/>
              </a:rPr>
              <a:t>hujung</a:t>
            </a:r>
            <a:r>
              <a:rPr lang="en-US" b="0" i="0" dirty="0">
                <a:solidFill>
                  <a:srgbClr val="000000"/>
                </a:solidFill>
                <a:effectLst/>
                <a:latin typeface="RobotoMedium"/>
              </a:rPr>
              <a:t> </a:t>
            </a:r>
            <a:r>
              <a:rPr lang="en-US" b="0" i="0" dirty="0" err="1">
                <a:solidFill>
                  <a:srgbClr val="000000"/>
                </a:solidFill>
                <a:effectLst/>
                <a:latin typeface="RobotoMedium"/>
              </a:rPr>
              <a:t>nombor</a:t>
            </a:r>
            <a:r>
              <a:rPr lang="en-US" b="0" i="0" dirty="0">
                <a:solidFill>
                  <a:srgbClr val="000000"/>
                </a:solidFill>
                <a:effectLst/>
                <a:latin typeface="RobotoMedium"/>
              </a:rPr>
              <a:t> </a:t>
            </a:r>
            <a:r>
              <a:rPr lang="en-US" b="0" i="0" dirty="0" err="1">
                <a:solidFill>
                  <a:srgbClr val="000000"/>
                </a:solidFill>
                <a:effectLst/>
                <a:latin typeface="RobotoMedium"/>
              </a:rPr>
              <a:t>pendaftaran</a:t>
            </a:r>
            <a:r>
              <a:rPr lang="en-US" b="0" i="0" dirty="0">
                <a:solidFill>
                  <a:srgbClr val="000000"/>
                </a:solidFill>
                <a:effectLst/>
                <a:latin typeface="RobotoMedium"/>
              </a:rPr>
              <a:t> </a:t>
            </a:r>
            <a:r>
              <a:rPr lang="en-US" b="0" i="0" dirty="0" err="1">
                <a:solidFill>
                  <a:srgbClr val="000000"/>
                </a:solidFill>
                <a:effectLst/>
                <a:latin typeface="RobotoMedium"/>
              </a:rPr>
              <a:t>ubat</a:t>
            </a:r>
            <a:r>
              <a:rPr lang="en-US" b="0" i="0" dirty="0">
                <a:solidFill>
                  <a:srgbClr val="000000"/>
                </a:solidFill>
                <a:effectLst/>
                <a:latin typeface="RobotoMedium"/>
              </a:rPr>
              <a:t>.  Abjad A </a:t>
            </a:r>
            <a:r>
              <a:rPr lang="en-US" b="0" i="0" dirty="0" err="1">
                <a:solidFill>
                  <a:srgbClr val="000000"/>
                </a:solidFill>
                <a:effectLst/>
                <a:latin typeface="RobotoMedium"/>
              </a:rPr>
              <a:t>digunakan</a:t>
            </a:r>
            <a:r>
              <a:rPr lang="en-US" b="0" i="0" dirty="0">
                <a:solidFill>
                  <a:srgbClr val="000000"/>
                </a:solidFill>
                <a:effectLst/>
                <a:latin typeface="RobotoMedium"/>
              </a:rPr>
              <a:t> </a:t>
            </a:r>
            <a:r>
              <a:rPr lang="en-US" b="0" i="0" dirty="0" err="1">
                <a:solidFill>
                  <a:srgbClr val="000000"/>
                </a:solidFill>
                <a:effectLst/>
                <a:latin typeface="RobotoMedium"/>
              </a:rPr>
              <a:t>untuk</a:t>
            </a:r>
            <a:r>
              <a:rPr lang="en-US" b="0" i="0" dirty="0">
                <a:solidFill>
                  <a:srgbClr val="000000"/>
                </a:solidFill>
                <a:effectLst/>
                <a:latin typeface="RobotoMedium"/>
              </a:rPr>
              <a:t> </a:t>
            </a:r>
            <a:r>
              <a:rPr lang="en-US" b="0" i="0" dirty="0" err="1">
                <a:solidFill>
                  <a:srgbClr val="000000"/>
                </a:solidFill>
                <a:effectLst/>
                <a:latin typeface="RobotoMedium"/>
              </a:rPr>
              <a:t>merujuk</a:t>
            </a:r>
            <a:r>
              <a:rPr lang="en-US" b="0" i="0" dirty="0">
                <a:solidFill>
                  <a:srgbClr val="000000"/>
                </a:solidFill>
                <a:effectLst/>
                <a:latin typeface="RobotoMedium"/>
              </a:rPr>
              <a:t> </a:t>
            </a:r>
            <a:r>
              <a:rPr lang="en-US" b="0" i="0" dirty="0" err="1">
                <a:solidFill>
                  <a:srgbClr val="000000"/>
                </a:solidFill>
                <a:effectLst/>
                <a:latin typeface="RobotoMedium"/>
              </a:rPr>
              <a:t>kepada</a:t>
            </a:r>
            <a:r>
              <a:rPr lang="en-US" b="0" i="0" dirty="0">
                <a:solidFill>
                  <a:srgbClr val="000000"/>
                </a:solidFill>
                <a:effectLst/>
                <a:latin typeface="RobotoMedium"/>
              </a:rPr>
              <a:t> </a:t>
            </a:r>
            <a:r>
              <a:rPr lang="en-US" b="0" i="0" dirty="0" err="1">
                <a:solidFill>
                  <a:srgbClr val="000000"/>
                </a:solidFill>
                <a:effectLst/>
                <a:latin typeface="RobotoMedium"/>
              </a:rPr>
              <a:t>ubat</a:t>
            </a:r>
            <a:r>
              <a:rPr lang="en-US" b="0" i="0" dirty="0">
                <a:solidFill>
                  <a:srgbClr val="000000"/>
                </a:solidFill>
                <a:effectLst/>
                <a:latin typeface="RobotoMedium"/>
              </a:rPr>
              <a:t> </a:t>
            </a:r>
            <a:r>
              <a:rPr lang="en-US" b="0" i="0" dirty="0" err="1">
                <a:solidFill>
                  <a:srgbClr val="000000"/>
                </a:solidFill>
                <a:effectLst/>
                <a:latin typeface="RobotoMedium"/>
              </a:rPr>
              <a:t>terkawal</a:t>
            </a:r>
            <a:r>
              <a:rPr lang="en-US" b="0" i="0" dirty="0">
                <a:solidFill>
                  <a:srgbClr val="000000"/>
                </a:solidFill>
                <a:effectLst/>
                <a:latin typeface="RobotoMedium"/>
              </a:rPr>
              <a:t> </a:t>
            </a:r>
            <a:r>
              <a:rPr lang="en-US" b="0" i="0" dirty="0" err="1">
                <a:solidFill>
                  <a:srgbClr val="000000"/>
                </a:solidFill>
                <a:effectLst/>
                <a:latin typeface="RobotoMedium"/>
              </a:rPr>
              <a:t>manakala</a:t>
            </a:r>
            <a:r>
              <a:rPr lang="en-US" b="0" i="0" dirty="0">
                <a:solidFill>
                  <a:srgbClr val="000000"/>
                </a:solidFill>
                <a:effectLst/>
                <a:latin typeface="RobotoMedium"/>
              </a:rPr>
              <a:t> abjad T dan X </a:t>
            </a:r>
            <a:r>
              <a:rPr lang="en-US" b="0" i="0" dirty="0" err="1">
                <a:solidFill>
                  <a:srgbClr val="000000"/>
                </a:solidFill>
                <a:effectLst/>
                <a:latin typeface="RobotoMedium"/>
              </a:rPr>
              <a:t>digunakan</a:t>
            </a:r>
            <a:r>
              <a:rPr lang="en-US" b="0" i="0" dirty="0">
                <a:solidFill>
                  <a:srgbClr val="000000"/>
                </a:solidFill>
                <a:effectLst/>
                <a:latin typeface="RobotoMedium"/>
              </a:rPr>
              <a:t> </a:t>
            </a:r>
            <a:r>
              <a:rPr lang="en-US" b="0" i="0" dirty="0" err="1">
                <a:solidFill>
                  <a:srgbClr val="000000"/>
                </a:solidFill>
                <a:effectLst/>
                <a:latin typeface="RobotoMedium"/>
              </a:rPr>
              <a:t>bagi</a:t>
            </a:r>
            <a:r>
              <a:rPr lang="en-US" b="0" i="0" dirty="0">
                <a:solidFill>
                  <a:srgbClr val="000000"/>
                </a:solidFill>
                <a:effectLst/>
                <a:latin typeface="RobotoMedium"/>
              </a:rPr>
              <a:t> </a:t>
            </a:r>
            <a:r>
              <a:rPr lang="en-US" b="0" i="0" dirty="0" err="1">
                <a:solidFill>
                  <a:srgbClr val="000000"/>
                </a:solidFill>
                <a:effectLst/>
                <a:latin typeface="RobotoMedium"/>
              </a:rPr>
              <a:t>ubat</a:t>
            </a:r>
            <a:r>
              <a:rPr lang="en-US" b="0" i="0" dirty="0">
                <a:solidFill>
                  <a:srgbClr val="000000"/>
                </a:solidFill>
                <a:effectLst/>
                <a:latin typeface="RobotoMedium"/>
              </a:rPr>
              <a:t> am.</a:t>
            </a:r>
          </a:p>
          <a:p>
            <a:pPr marL="0" lvl="0" indent="0" algn="l" rtl="0">
              <a:lnSpc>
                <a:spcPct val="100000"/>
              </a:lnSpc>
              <a:spcBef>
                <a:spcPts val="0"/>
              </a:spcBef>
              <a:spcAft>
                <a:spcPts val="0"/>
              </a:spcAft>
              <a:buSzPts val="1400"/>
              <a:buNone/>
            </a:pPr>
            <a:endParaRPr dirty="0"/>
          </a:p>
        </p:txBody>
      </p:sp>
      <p:sp>
        <p:nvSpPr>
          <p:cNvPr id="63" name="Google Shape;63;g134f35a7533_0_2: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14</a:t>
            </a:fld>
            <a:endParaRPr sz="1400">
              <a:latin typeface="Arial"/>
              <a:ea typeface="Arial"/>
              <a:cs typeface="Arial"/>
              <a:sym typeface="Arial"/>
            </a:endParaRPr>
          </a:p>
        </p:txBody>
      </p:sp>
    </p:spTree>
    <p:extLst>
      <p:ext uri="{BB962C8B-B14F-4D97-AF65-F5344CB8AC3E}">
        <p14:creationId xmlns:p14="http://schemas.microsoft.com/office/powerpoint/2010/main" val="389497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9:notes"/>
          <p:cNvSpPr>
            <a:spLocks noGrp="1" noRot="1" noChangeAspect="1"/>
          </p:cNvSpPr>
          <p:nvPr>
            <p:ph type="sldImg" idx="2"/>
          </p:nvPr>
        </p:nvSpPr>
        <p:spPr>
          <a:xfrm>
            <a:off x="11811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9" name="Google Shape;69;p9: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9: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15"/>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15"/>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0"/>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30" name="Google Shape;30;p14"/>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kahoot.i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
        <p:cNvGrpSpPr/>
        <p:nvPr/>
      </p:nvGrpSpPr>
      <p:grpSpPr>
        <a:xfrm>
          <a:off x="0" y="0"/>
          <a:ext cx="0" cy="0"/>
          <a:chOff x="0" y="0"/>
          <a:chExt cx="0" cy="0"/>
        </a:xfrm>
      </p:grpSpPr>
      <p:sp>
        <p:nvSpPr>
          <p:cNvPr id="45" name="Google Shape;45;p1"/>
          <p:cNvSpPr txBox="1"/>
          <p:nvPr/>
        </p:nvSpPr>
        <p:spPr>
          <a:xfrm>
            <a:off x="0" y="1905000"/>
            <a:ext cx="5562600" cy="14465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Tahoma"/>
              <a:buNone/>
            </a:pPr>
            <a:r>
              <a:rPr lang="en-US" sz="2800" b="0" i="0" u="none" strike="noStrike" cap="none" dirty="0">
                <a:solidFill>
                  <a:schemeClr val="dk1"/>
                </a:solidFill>
                <a:latin typeface="Arial"/>
                <a:ea typeface="Arial"/>
                <a:cs typeface="Arial"/>
                <a:sym typeface="Arial"/>
              </a:rPr>
              <a:t>GOOD DISPENSING PRACTICE</a:t>
            </a:r>
            <a:endParaRPr sz="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Calibri"/>
              <a:buNone/>
            </a:pPr>
            <a:endParaRPr sz="1600" b="1" i="0" u="none" strike="noStrike" cap="none" dirty="0">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1600"/>
              <a:buFont typeface="Tahoma"/>
              <a:buNone/>
            </a:pPr>
            <a:r>
              <a:rPr lang="en-US" sz="1600" b="1" i="0" u="none" strike="noStrike" cap="none" dirty="0" smtClean="0">
                <a:solidFill>
                  <a:schemeClr val="dk1"/>
                </a:solidFill>
                <a:latin typeface="Tahoma"/>
                <a:ea typeface="Tahoma"/>
                <a:cs typeface="Tahoma"/>
                <a:sym typeface="Tahoma"/>
              </a:rPr>
              <a:t>2 </a:t>
            </a:r>
            <a:r>
              <a:rPr lang="en-US" sz="1600" b="1" i="0" u="none" strike="noStrike" cap="none" dirty="0">
                <a:solidFill>
                  <a:schemeClr val="dk1"/>
                </a:solidFill>
                <a:latin typeface="Tahoma"/>
                <a:ea typeface="Tahoma"/>
                <a:cs typeface="Tahoma"/>
                <a:sym typeface="Tahoma"/>
              </a:rPr>
              <a:t>JULAI </a:t>
            </a:r>
            <a:r>
              <a:rPr lang="en-US" sz="1600" b="1" i="0" u="none" strike="noStrike" cap="none" dirty="0" smtClean="0">
                <a:solidFill>
                  <a:schemeClr val="dk1"/>
                </a:solidFill>
                <a:latin typeface="Tahoma"/>
                <a:ea typeface="Tahoma"/>
                <a:cs typeface="Tahoma"/>
                <a:sym typeface="Tahoma"/>
              </a:rPr>
              <a:t>2022 (</a:t>
            </a:r>
            <a:r>
              <a:rPr lang="en-US" sz="1600" b="1" dirty="0" smtClean="0">
                <a:solidFill>
                  <a:schemeClr val="dk1"/>
                </a:solidFill>
                <a:latin typeface="Tahoma"/>
                <a:ea typeface="Tahoma"/>
                <a:cs typeface="Tahoma"/>
                <a:sym typeface="Tahoma"/>
              </a:rPr>
              <a:t>SABTU</a:t>
            </a:r>
            <a:r>
              <a:rPr lang="en-US" sz="1600" b="1" i="0" u="none" strike="noStrike" cap="none" dirty="0" smtClean="0">
                <a:solidFill>
                  <a:schemeClr val="dk1"/>
                </a:solidFill>
                <a:latin typeface="Tahoma"/>
                <a:ea typeface="Tahoma"/>
                <a:cs typeface="Tahoma"/>
                <a:sym typeface="Tahoma"/>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Tahoma"/>
              <a:buNone/>
            </a:pPr>
            <a:endParaRPr lang="en-US" sz="1400" b="0" i="0" u="none" strike="noStrike" cap="none"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Tahoma"/>
              <a:buNone/>
            </a:pPr>
            <a:r>
              <a:rPr lang="en-US" dirty="0" smtClean="0"/>
              <a:t>SITI FIRAS BINTI AHMAD RAZEF</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6DAA4-0FC3-4C0D-FBCF-2C285F6DD706}"/>
              </a:ext>
            </a:extLst>
          </p:cNvPr>
          <p:cNvSpPr>
            <a:spLocks noGrp="1"/>
          </p:cNvSpPr>
          <p:nvPr>
            <p:ph type="title"/>
          </p:nvPr>
        </p:nvSpPr>
        <p:spPr/>
        <p:txBody>
          <a:bodyPr/>
          <a:lstStyle/>
          <a:p>
            <a:r>
              <a:rPr lang="en-US" b="1" dirty="0">
                <a:latin typeface="Fira Sans Extra Condensed" panose="020B0503050000020004" pitchFamily="34" charset="0"/>
              </a:rPr>
              <a:t>Processing the prescription</a:t>
            </a:r>
            <a:endParaRPr lang="en-US" dirty="0"/>
          </a:p>
        </p:txBody>
      </p:sp>
      <p:sp>
        <p:nvSpPr>
          <p:cNvPr id="4" name="Text Placeholder 3">
            <a:extLst>
              <a:ext uri="{FF2B5EF4-FFF2-40B4-BE49-F238E27FC236}">
                <a16:creationId xmlns:a16="http://schemas.microsoft.com/office/drawing/2014/main" xmlns="" id="{7D1A66DA-9377-2824-F7A9-31B2E46A312B}"/>
              </a:ext>
            </a:extLst>
          </p:cNvPr>
          <p:cNvSpPr>
            <a:spLocks noGrp="1"/>
          </p:cNvSpPr>
          <p:nvPr>
            <p:ph type="body" idx="1"/>
          </p:nvPr>
        </p:nvSpPr>
        <p:spPr/>
        <p:txBody>
          <a:bodyPr/>
          <a:lstStyle/>
          <a:p>
            <a:pPr marL="114300" indent="0">
              <a:lnSpc>
                <a:spcPct val="90000"/>
              </a:lnSpc>
              <a:spcBef>
                <a:spcPts val="1000"/>
              </a:spcBef>
              <a:buSzPts val="1800"/>
              <a:buNone/>
            </a:pPr>
            <a:r>
              <a:rPr lang="en-US" sz="2000" b="1" dirty="0" smtClean="0"/>
              <a:t>2) Interpreting </a:t>
            </a:r>
            <a:r>
              <a:rPr lang="en-US" sz="2000" b="1" dirty="0"/>
              <a:t>the Prescription Order</a:t>
            </a:r>
          </a:p>
          <a:p>
            <a:pPr marL="114300" indent="0">
              <a:lnSpc>
                <a:spcPct val="90000"/>
              </a:lnSpc>
              <a:spcBef>
                <a:spcPts val="1000"/>
              </a:spcBef>
              <a:buSzPts val="1800"/>
              <a:buNone/>
            </a:pPr>
            <a:r>
              <a:rPr lang="en-US" sz="1600" dirty="0"/>
              <a:t>The person receiving the prescription should check for:</a:t>
            </a:r>
          </a:p>
          <a:p>
            <a:pPr marL="742950" lvl="1" indent="-285750">
              <a:spcBef>
                <a:spcPts val="1000"/>
              </a:spcBef>
              <a:buFont typeface="Wingdings" charset="2"/>
              <a:buChar char="Ø"/>
            </a:pPr>
            <a:r>
              <a:rPr lang="en-US" sz="1600" dirty="0"/>
              <a:t>Dose, frequency and duration </a:t>
            </a:r>
            <a:endParaRPr lang="en-US" sz="1600" dirty="0" smtClean="0"/>
          </a:p>
          <a:p>
            <a:pPr marL="742950" lvl="1" indent="-285750">
              <a:spcBef>
                <a:spcPts val="1000"/>
              </a:spcBef>
              <a:buFont typeface="Wingdings" charset="2"/>
              <a:buChar char="Ø"/>
            </a:pPr>
            <a:r>
              <a:rPr lang="en-US" sz="1600" dirty="0" smtClean="0"/>
              <a:t>Drug </a:t>
            </a:r>
            <a:r>
              <a:rPr lang="en-US" sz="1600" dirty="0"/>
              <a:t>interactions, medicine duplication, polypharmacy, inappropriate drug therapy, contra-indications. </a:t>
            </a:r>
            <a:endParaRPr lang="en-US" sz="1600" dirty="0" smtClean="0"/>
          </a:p>
          <a:p>
            <a:pPr marL="742950" lvl="1" indent="-285750">
              <a:spcBef>
                <a:spcPts val="1000"/>
              </a:spcBef>
              <a:buFont typeface="Wingdings" charset="2"/>
              <a:buChar char="Ø"/>
            </a:pPr>
            <a:r>
              <a:rPr lang="en-US" sz="1600" dirty="0" smtClean="0"/>
              <a:t>Allergies </a:t>
            </a:r>
            <a:endParaRPr lang="en-US" sz="1600" dirty="0"/>
          </a:p>
          <a:p>
            <a:pPr marL="742950" lvl="1" indent="-285750">
              <a:spcBef>
                <a:spcPts val="1000"/>
              </a:spcBef>
              <a:buFont typeface="Wingdings" charset="2"/>
              <a:buChar char="Ø"/>
            </a:pPr>
            <a:r>
              <a:rPr lang="en-US" sz="1600" dirty="0" smtClean="0"/>
              <a:t>Unusual </a:t>
            </a:r>
            <a:r>
              <a:rPr lang="en-US" sz="1600" dirty="0"/>
              <a:t>usage and suspected drug misuse or abuse. </a:t>
            </a:r>
          </a:p>
          <a:p>
            <a:pPr marL="114300" indent="0">
              <a:lnSpc>
                <a:spcPct val="90000"/>
              </a:lnSpc>
              <a:spcBef>
                <a:spcPts val="1000"/>
              </a:spcBef>
              <a:buSzPts val="1800"/>
              <a:buNone/>
            </a:pPr>
            <a:r>
              <a:rPr lang="en-US" sz="1600" dirty="0"/>
              <a:t>For partial medicine supply, ensure that the second or subsequent supply does not exceed the quantity for the duration prescribed. </a:t>
            </a:r>
          </a:p>
          <a:p>
            <a:endParaRPr lang="en-US" sz="1400" dirty="0"/>
          </a:p>
        </p:txBody>
      </p:sp>
    </p:spTree>
    <p:extLst>
      <p:ext uri="{BB962C8B-B14F-4D97-AF65-F5344CB8AC3E}">
        <p14:creationId xmlns:p14="http://schemas.microsoft.com/office/powerpoint/2010/main" val="6817882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B69F2-D4C1-8097-639D-97648696C381}"/>
              </a:ext>
            </a:extLst>
          </p:cNvPr>
          <p:cNvSpPr>
            <a:spLocks noGrp="1"/>
          </p:cNvSpPr>
          <p:nvPr>
            <p:ph type="title"/>
          </p:nvPr>
        </p:nvSpPr>
        <p:spPr/>
        <p:txBody>
          <a:bodyPr/>
          <a:lstStyle/>
          <a:p>
            <a:r>
              <a:rPr lang="en-US" b="1" dirty="0">
                <a:latin typeface="Fira Sans Extra Condensed" panose="020B0503050000020004" pitchFamily="34" charset="0"/>
              </a:rPr>
              <a:t>Processing the prescription</a:t>
            </a:r>
            <a:endParaRPr lang="en-US" dirty="0"/>
          </a:p>
        </p:txBody>
      </p:sp>
      <p:sp>
        <p:nvSpPr>
          <p:cNvPr id="5" name="Text Placeholder 4">
            <a:extLst>
              <a:ext uri="{FF2B5EF4-FFF2-40B4-BE49-F238E27FC236}">
                <a16:creationId xmlns:a16="http://schemas.microsoft.com/office/drawing/2014/main" xmlns="" id="{EDB25C5D-20E5-865E-1627-77223BA686AD}"/>
              </a:ext>
            </a:extLst>
          </p:cNvPr>
          <p:cNvSpPr>
            <a:spLocks noGrp="1"/>
          </p:cNvSpPr>
          <p:nvPr>
            <p:ph type="body" idx="1"/>
          </p:nvPr>
        </p:nvSpPr>
        <p:spPr/>
        <p:txBody>
          <a:bodyPr/>
          <a:lstStyle/>
          <a:p>
            <a:pPr marL="114300" indent="0">
              <a:lnSpc>
                <a:spcPct val="90000"/>
              </a:lnSpc>
              <a:spcBef>
                <a:spcPts val="1000"/>
              </a:spcBef>
              <a:buSzPts val="1800"/>
              <a:buNone/>
            </a:pPr>
            <a:r>
              <a:rPr lang="en-US" sz="2000" b="1" dirty="0" smtClean="0"/>
              <a:t>3) Handling </a:t>
            </a:r>
            <a:r>
              <a:rPr lang="en-US" sz="2000" b="1" dirty="0"/>
              <a:t>Prescriptions which Require Clarification</a:t>
            </a:r>
          </a:p>
          <a:p>
            <a:pPr marL="171450" indent="-171450"/>
            <a:endParaRPr lang="en-US" sz="1400" dirty="0" smtClean="0"/>
          </a:p>
          <a:p>
            <a:pPr marL="171450" indent="-171450"/>
            <a:r>
              <a:rPr lang="en-US" sz="1600" dirty="0" smtClean="0"/>
              <a:t>Incomplete prescription – Missing details</a:t>
            </a:r>
          </a:p>
          <a:p>
            <a:pPr marL="171450" indent="-171450"/>
            <a:r>
              <a:rPr lang="en-US" sz="1600" dirty="0"/>
              <a:t>F</a:t>
            </a:r>
            <a:r>
              <a:rPr lang="en-US" sz="1600" dirty="0" smtClean="0"/>
              <a:t>urther </a:t>
            </a:r>
            <a:r>
              <a:rPr lang="en-US" sz="1600" dirty="0"/>
              <a:t>clarification is </a:t>
            </a:r>
            <a:r>
              <a:rPr lang="en-US" sz="1600" dirty="0" smtClean="0"/>
              <a:t>needed – dose, frequency, strength, </a:t>
            </a:r>
            <a:r>
              <a:rPr lang="en-US" sz="1600" dirty="0" err="1" smtClean="0"/>
              <a:t>polypharmacy</a:t>
            </a:r>
            <a:r>
              <a:rPr lang="en-US" sz="1600" dirty="0" smtClean="0"/>
              <a:t> (different clinic)</a:t>
            </a:r>
          </a:p>
          <a:p>
            <a:pPr marL="0" indent="0">
              <a:buNone/>
            </a:pPr>
            <a:r>
              <a:rPr lang="en-US" sz="1600" dirty="0" smtClean="0"/>
              <a:t>Attempts </a:t>
            </a:r>
            <a:r>
              <a:rPr lang="en-US" sz="1600" dirty="0"/>
              <a:t>must always be made to contact the prescriber: </a:t>
            </a:r>
          </a:p>
          <a:p>
            <a:pPr marL="857250" lvl="1" indent="-400050">
              <a:buFont typeface="Wingdings" charset="2"/>
              <a:buChar char="Ø"/>
            </a:pPr>
            <a:r>
              <a:rPr lang="en-US" sz="1600" dirty="0" err="1" smtClean="0"/>
              <a:t>Authorisation</a:t>
            </a:r>
            <a:r>
              <a:rPr lang="en-US" sz="1600" dirty="0" smtClean="0"/>
              <a:t> by phone call </a:t>
            </a:r>
            <a:r>
              <a:rPr lang="en-US" sz="1600" dirty="0"/>
              <a:t>to make </a:t>
            </a:r>
            <a:r>
              <a:rPr lang="en-US" sz="1600" dirty="0" smtClean="0"/>
              <a:t>any changes</a:t>
            </a:r>
          </a:p>
          <a:p>
            <a:pPr marL="857250" lvl="1" indent="-400050">
              <a:buFont typeface="Wingdings" charset="2"/>
              <a:buChar char="Ø"/>
            </a:pPr>
            <a:r>
              <a:rPr lang="en-US" sz="1600" dirty="0" smtClean="0"/>
              <a:t>If </a:t>
            </a:r>
            <a:r>
              <a:rPr lang="en-US" sz="1600" dirty="0"/>
              <a:t>the prescriber cannot be contacted, patient should be informed and the prescription must be sent back to the prescriber with information on the clarification/action needed. </a:t>
            </a:r>
          </a:p>
          <a:p>
            <a:pPr marL="857250" lvl="1" indent="-400050">
              <a:buFont typeface="Wingdings" charset="2"/>
              <a:buChar char="Ø"/>
            </a:pPr>
            <a:r>
              <a:rPr lang="en-US" sz="1600" dirty="0" smtClean="0"/>
              <a:t>Prescriber </a:t>
            </a:r>
            <a:r>
              <a:rPr lang="en-US" sz="1600" dirty="0"/>
              <a:t>should document any changes made to the patient’s medical record.</a:t>
            </a:r>
          </a:p>
          <a:p>
            <a:endParaRPr lang="en-US" dirty="0"/>
          </a:p>
        </p:txBody>
      </p:sp>
    </p:spTree>
    <p:extLst>
      <p:ext uri="{BB962C8B-B14F-4D97-AF65-F5344CB8AC3E}">
        <p14:creationId xmlns:p14="http://schemas.microsoft.com/office/powerpoint/2010/main" val="26577677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E5CF4-B272-6D83-0CF4-F6860FF25A3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xmlns="" id="{8A94E465-76BD-1B7D-1409-1E2DF83E6B8E}"/>
              </a:ext>
            </a:extLst>
          </p:cNvPr>
          <p:cNvGraphicFramePr>
            <a:graphicFrameLocks noGrp="1"/>
          </p:cNvGraphicFramePr>
          <p:nvPr>
            <p:ph idx="1"/>
            <p:extLst>
              <p:ext uri="{D42A27DB-BD31-4B8C-83A1-F6EECF244321}">
                <p14:modId xmlns:p14="http://schemas.microsoft.com/office/powerpoint/2010/main" val="797676582"/>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98451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134f35a7533_0_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latin typeface="Fira Sans Extra Condensed" panose="020B0503050000020004" pitchFamily="34" charset="0"/>
              </a:rPr>
              <a:t>Preparing the Medicines</a:t>
            </a:r>
            <a:endParaRPr b="1" dirty="0">
              <a:latin typeface="Fira Sans Extra Condensed" panose="020B0503050000020004" pitchFamily="34" charset="0"/>
            </a:endParaRPr>
          </a:p>
        </p:txBody>
      </p:sp>
      <p:sp>
        <p:nvSpPr>
          <p:cNvPr id="66" name="Google Shape;66;g134f35a7533_0_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000" b="1" dirty="0"/>
              <a:t>Filling</a:t>
            </a:r>
          </a:p>
          <a:p>
            <a:pPr marL="342900" lvl="0" algn="l" rtl="0">
              <a:lnSpc>
                <a:spcPct val="90000"/>
              </a:lnSpc>
              <a:spcBef>
                <a:spcPts val="1000"/>
              </a:spcBef>
              <a:spcAft>
                <a:spcPts val="0"/>
              </a:spcAft>
              <a:buSzPts val="1800"/>
              <a:buFont typeface="+mj-lt"/>
              <a:buAutoNum type="alphaLcParenR"/>
            </a:pPr>
            <a:r>
              <a:rPr lang="en-US" sz="1600" dirty="0"/>
              <a:t>Selecting </a:t>
            </a:r>
            <a:r>
              <a:rPr lang="en-US" sz="1600" dirty="0" smtClean="0"/>
              <a:t>Medicines - Medicine name, Strength,</a:t>
            </a:r>
            <a:r>
              <a:rPr lang="en-US" sz="1600" dirty="0"/>
              <a:t> </a:t>
            </a:r>
            <a:r>
              <a:rPr lang="en-US" sz="1600" dirty="0" smtClean="0"/>
              <a:t>Expiry</a:t>
            </a:r>
            <a:endParaRPr lang="en-US" sz="1600" dirty="0"/>
          </a:p>
          <a:p>
            <a:pPr marL="342900">
              <a:buFont typeface="+mj-lt"/>
              <a:buAutoNum type="alphaLcParenR"/>
            </a:pPr>
            <a:r>
              <a:rPr lang="en-US" sz="1600" dirty="0" smtClean="0"/>
              <a:t>Extemporaneous </a:t>
            </a:r>
            <a:r>
              <a:rPr lang="en-US" sz="1600" dirty="0"/>
              <a:t>Preparation/ </a:t>
            </a:r>
            <a:r>
              <a:rPr lang="en-US" sz="1600" dirty="0" smtClean="0"/>
              <a:t>Compounding - Based on reputable references*</a:t>
            </a:r>
          </a:p>
          <a:p>
            <a:pPr marL="800100" lvl="1">
              <a:buFont typeface="Wingdings" charset="2"/>
              <a:buChar char="Ø"/>
            </a:pPr>
            <a:r>
              <a:rPr lang="en-US" sz="1600" dirty="0" smtClean="0"/>
              <a:t>Compounding </a:t>
            </a:r>
            <a:r>
              <a:rPr lang="en-US" sz="1600" dirty="0"/>
              <a:t>worksheet – counter-checked by another staff member</a:t>
            </a:r>
          </a:p>
          <a:p>
            <a:pPr marL="1771650" lvl="3" indent="-400050">
              <a:spcBef>
                <a:spcPts val="1000"/>
              </a:spcBef>
              <a:buFont typeface="+mj-lt"/>
              <a:buAutoNum type="romanLcPeriod"/>
            </a:pPr>
            <a:r>
              <a:rPr lang="en-US" sz="1600" dirty="0" smtClean="0"/>
              <a:t>Formula</a:t>
            </a:r>
          </a:p>
          <a:p>
            <a:pPr marL="1771650" lvl="3" indent="-400050">
              <a:spcBef>
                <a:spcPts val="1000"/>
              </a:spcBef>
              <a:buFont typeface="+mj-lt"/>
              <a:buAutoNum type="romanLcPeriod"/>
            </a:pPr>
            <a:r>
              <a:rPr lang="en-US" sz="1600" dirty="0" smtClean="0"/>
              <a:t>Ingredients </a:t>
            </a:r>
            <a:r>
              <a:rPr lang="en-US" sz="1600" dirty="0"/>
              <a:t>and quantity </a:t>
            </a:r>
            <a:r>
              <a:rPr lang="en-US" sz="1600" dirty="0" smtClean="0"/>
              <a:t>used</a:t>
            </a:r>
          </a:p>
          <a:p>
            <a:pPr marL="1771650" lvl="3" indent="-400050">
              <a:spcBef>
                <a:spcPts val="1000"/>
              </a:spcBef>
              <a:buFont typeface="+mj-lt"/>
              <a:buAutoNum type="romanLcPeriod"/>
            </a:pPr>
            <a:r>
              <a:rPr lang="en-US" sz="1600" dirty="0" smtClean="0"/>
              <a:t>Manufacturer</a:t>
            </a:r>
            <a:r>
              <a:rPr lang="en-US" sz="1600" dirty="0"/>
              <a:t>, batch number and </a:t>
            </a:r>
            <a:r>
              <a:rPr lang="en-US" sz="1600" dirty="0" smtClean="0"/>
              <a:t>expiry </a:t>
            </a:r>
            <a:r>
              <a:rPr lang="en-US" sz="1600" dirty="0"/>
              <a:t>date of ingredients </a:t>
            </a:r>
            <a:r>
              <a:rPr lang="en-US" sz="1600" dirty="0" smtClean="0"/>
              <a:t>used</a:t>
            </a:r>
          </a:p>
          <a:p>
            <a:pPr marL="1771650" lvl="3" indent="-400050">
              <a:spcBef>
                <a:spcPts val="1000"/>
              </a:spcBef>
              <a:buFont typeface="+mj-lt"/>
              <a:buAutoNum type="romanLcPeriod"/>
            </a:pPr>
            <a:r>
              <a:rPr lang="en-US" sz="1600" dirty="0" smtClean="0"/>
              <a:t>Patient </a:t>
            </a:r>
            <a:r>
              <a:rPr lang="en-US" sz="1600" dirty="0"/>
              <a:t>&amp; prescription </a:t>
            </a:r>
            <a:r>
              <a:rPr lang="en-US" sz="1600" dirty="0" smtClean="0"/>
              <a:t>details</a:t>
            </a:r>
          </a:p>
          <a:p>
            <a:pPr marL="1771650" lvl="3" indent="-400050">
              <a:spcBef>
                <a:spcPts val="1000"/>
              </a:spcBef>
              <a:buFont typeface="+mj-lt"/>
              <a:buAutoNum type="romanLcPeriod"/>
            </a:pPr>
            <a:r>
              <a:rPr lang="en-US" sz="1600" dirty="0" smtClean="0"/>
              <a:t>Names </a:t>
            </a:r>
            <a:r>
              <a:rPr lang="en-US" sz="1600" dirty="0"/>
              <a:t>of person involved in preparing and counterchecking the </a:t>
            </a:r>
            <a:r>
              <a:rPr lang="en-US" sz="1600" dirty="0" smtClean="0"/>
              <a:t>product</a:t>
            </a:r>
          </a:p>
          <a:p>
            <a:pPr marL="1771650" lvl="3" indent="-400050">
              <a:spcBef>
                <a:spcPts val="1000"/>
              </a:spcBef>
              <a:buFont typeface="+mj-lt"/>
              <a:buAutoNum type="romanLcPeriod"/>
            </a:pPr>
            <a:r>
              <a:rPr lang="en-US" sz="1600" dirty="0" smtClean="0"/>
              <a:t>Date </a:t>
            </a:r>
            <a:r>
              <a:rPr lang="en-US" sz="1600" dirty="0"/>
              <a:t>of </a:t>
            </a:r>
            <a:r>
              <a:rPr lang="en-US" sz="1600" dirty="0" smtClean="0"/>
              <a:t>compounding</a:t>
            </a:r>
          </a:p>
          <a:p>
            <a:pPr marL="1771650" lvl="3" indent="-400050">
              <a:spcBef>
                <a:spcPts val="1000"/>
              </a:spcBef>
              <a:buFont typeface="+mj-lt"/>
              <a:buAutoNum type="romanLcPeriod"/>
            </a:pPr>
            <a:r>
              <a:rPr lang="en-US" sz="1600" dirty="0" smtClean="0"/>
              <a:t>Label </a:t>
            </a:r>
            <a:r>
              <a:rPr lang="en-US" sz="1600" dirty="0"/>
              <a:t>– expiry date, batch </a:t>
            </a:r>
            <a:r>
              <a:rPr lang="en-US" sz="1600" dirty="0" smtClean="0"/>
              <a:t>number</a:t>
            </a:r>
            <a:endParaRPr lang="en-US" sz="1600" dirty="0"/>
          </a:p>
          <a:p>
            <a:pPr marL="1143000" lvl="2" indent="-228600">
              <a:spcBef>
                <a:spcPts val="1000"/>
              </a:spcBef>
              <a:buAutoNum type="alphaLcParenR"/>
            </a:pPr>
            <a:endParaRPr sz="11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134f35a7533_0_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latin typeface="Fira Sans Extra Condensed" panose="020B0503050000020004" pitchFamily="34" charset="0"/>
              </a:rPr>
              <a:t>Preparing the Medicines</a:t>
            </a:r>
            <a:endParaRPr b="1" dirty="0">
              <a:latin typeface="Fira Sans Extra Condensed" panose="020B0503050000020004" pitchFamily="34" charset="0"/>
            </a:endParaRPr>
          </a:p>
        </p:txBody>
      </p:sp>
      <p:sp>
        <p:nvSpPr>
          <p:cNvPr id="66" name="Google Shape;66;g134f35a7533_0_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dirty="0"/>
              <a:t>Labelling</a:t>
            </a:r>
          </a:p>
          <a:p>
            <a:pPr marL="0" lvl="0" indent="0" algn="l" rtl="0">
              <a:lnSpc>
                <a:spcPct val="90000"/>
              </a:lnSpc>
              <a:spcBef>
                <a:spcPts val="1000"/>
              </a:spcBef>
              <a:spcAft>
                <a:spcPts val="0"/>
              </a:spcAft>
              <a:buSzPts val="1800"/>
              <a:buNone/>
            </a:pPr>
            <a:endParaRPr lang="en-US" dirty="0"/>
          </a:p>
          <a:p>
            <a:pPr marL="0" lvl="0" indent="0" algn="l" rtl="0">
              <a:lnSpc>
                <a:spcPct val="90000"/>
              </a:lnSpc>
              <a:spcBef>
                <a:spcPts val="1000"/>
              </a:spcBef>
              <a:spcAft>
                <a:spcPts val="0"/>
              </a:spcAft>
              <a:buSzPts val="1800"/>
              <a:buNone/>
            </a:pPr>
            <a:endParaRPr lang="en-US" dirty="0"/>
          </a:p>
          <a:p>
            <a:pPr marL="0" lvl="0" indent="0" algn="l" rtl="0">
              <a:lnSpc>
                <a:spcPct val="90000"/>
              </a:lnSpc>
              <a:spcBef>
                <a:spcPts val="1000"/>
              </a:spcBef>
              <a:spcAft>
                <a:spcPts val="0"/>
              </a:spcAft>
              <a:buSzPts val="1800"/>
              <a:buNone/>
            </a:pPr>
            <a:endParaRPr dirty="0"/>
          </a:p>
        </p:txBody>
      </p:sp>
      <p:pic>
        <p:nvPicPr>
          <p:cNvPr id="1026" name="Picture 2">
            <a:extLst>
              <a:ext uri="{FF2B5EF4-FFF2-40B4-BE49-F238E27FC236}">
                <a16:creationId xmlns:a16="http://schemas.microsoft.com/office/drawing/2014/main" xmlns="" id="{5B74AE24-3E27-1926-5071-14A075C08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379" y="2473552"/>
            <a:ext cx="6930189" cy="383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14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E5CF4-B272-6D83-0CF4-F6860FF25A3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xmlns="" id="{8A94E465-76BD-1B7D-1409-1E2DF83E6B8E}"/>
              </a:ext>
            </a:extLst>
          </p:cNvPr>
          <p:cNvGraphicFramePr>
            <a:graphicFrameLocks noGrp="1"/>
          </p:cNvGraphicFramePr>
          <p:nvPr>
            <p:ph idx="1"/>
            <p:extLst>
              <p:ext uri="{D42A27DB-BD31-4B8C-83A1-F6EECF244321}">
                <p14:modId xmlns:p14="http://schemas.microsoft.com/office/powerpoint/2010/main" val="2980418608"/>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84096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10B16-0D5B-861E-3E8C-872FA14DFE1D}"/>
              </a:ext>
            </a:extLst>
          </p:cNvPr>
          <p:cNvSpPr>
            <a:spLocks noGrp="1"/>
          </p:cNvSpPr>
          <p:nvPr>
            <p:ph type="title"/>
          </p:nvPr>
        </p:nvSpPr>
        <p:spPr/>
        <p:txBody>
          <a:bodyPr/>
          <a:lstStyle/>
          <a:p>
            <a:r>
              <a:rPr lang="en-US" dirty="0"/>
              <a:t>Counter-checking</a:t>
            </a:r>
          </a:p>
        </p:txBody>
      </p:sp>
      <p:sp>
        <p:nvSpPr>
          <p:cNvPr id="3" name="Text Placeholder 2">
            <a:extLst>
              <a:ext uri="{FF2B5EF4-FFF2-40B4-BE49-F238E27FC236}">
                <a16:creationId xmlns:a16="http://schemas.microsoft.com/office/drawing/2014/main" xmlns="" id="{B0F2EEDE-6E90-E4A8-2999-6F738470BE16}"/>
              </a:ext>
            </a:extLst>
          </p:cNvPr>
          <p:cNvSpPr>
            <a:spLocks noGrp="1"/>
          </p:cNvSpPr>
          <p:nvPr>
            <p:ph type="body" idx="1"/>
          </p:nvPr>
        </p:nvSpPr>
        <p:spPr/>
        <p:txBody>
          <a:bodyPr/>
          <a:lstStyle/>
          <a:p>
            <a:r>
              <a:rPr lang="en-US" sz="2400" dirty="0"/>
              <a:t>Other than filling </a:t>
            </a:r>
            <a:r>
              <a:rPr lang="en-US" sz="2400" dirty="0" smtClean="0"/>
              <a:t>staff</a:t>
            </a:r>
          </a:p>
          <a:p>
            <a:r>
              <a:rPr lang="en-US" sz="2400" dirty="0" smtClean="0"/>
              <a:t>Triangular checking</a:t>
            </a:r>
          </a:p>
          <a:p>
            <a:r>
              <a:rPr lang="en-US" sz="2400" dirty="0" smtClean="0"/>
              <a:t>Record </a:t>
            </a:r>
            <a:r>
              <a:rPr lang="en-US" sz="2400" dirty="0"/>
              <a:t>if needed</a:t>
            </a:r>
          </a:p>
        </p:txBody>
      </p:sp>
    </p:spTree>
    <p:extLst>
      <p:ext uri="{BB962C8B-B14F-4D97-AF65-F5344CB8AC3E}">
        <p14:creationId xmlns:p14="http://schemas.microsoft.com/office/powerpoint/2010/main" val="11007192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E5CF4-B272-6D83-0CF4-F6860FF25A3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xmlns="" id="{8A94E465-76BD-1B7D-1409-1E2DF83E6B8E}"/>
              </a:ext>
            </a:extLst>
          </p:cNvPr>
          <p:cNvGraphicFramePr>
            <a:graphicFrameLocks noGrp="1"/>
          </p:cNvGraphicFramePr>
          <p:nvPr>
            <p:ph idx="1"/>
            <p:extLst>
              <p:ext uri="{D42A27DB-BD31-4B8C-83A1-F6EECF244321}">
                <p14:modId xmlns:p14="http://schemas.microsoft.com/office/powerpoint/2010/main" val="1620447147"/>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8465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4C647-F797-31C8-E01D-FA6AFE26B3C3}"/>
              </a:ext>
            </a:extLst>
          </p:cNvPr>
          <p:cNvSpPr>
            <a:spLocks noGrp="1"/>
          </p:cNvSpPr>
          <p:nvPr>
            <p:ph type="title"/>
          </p:nvPr>
        </p:nvSpPr>
        <p:spPr/>
        <p:txBody>
          <a:bodyPr/>
          <a:lstStyle/>
          <a:p>
            <a:r>
              <a:rPr lang="en-US" dirty="0"/>
              <a:t>Dispensing</a:t>
            </a:r>
          </a:p>
        </p:txBody>
      </p:sp>
      <p:sp>
        <p:nvSpPr>
          <p:cNvPr id="3" name="Text Placeholder 2">
            <a:extLst>
              <a:ext uri="{FF2B5EF4-FFF2-40B4-BE49-F238E27FC236}">
                <a16:creationId xmlns:a16="http://schemas.microsoft.com/office/drawing/2014/main" xmlns="" id="{4FB9D5F2-54F5-8A90-7E33-75C4DBE637D9}"/>
              </a:ext>
            </a:extLst>
          </p:cNvPr>
          <p:cNvSpPr>
            <a:spLocks noGrp="1"/>
          </p:cNvSpPr>
          <p:nvPr>
            <p:ph type="body" idx="1"/>
          </p:nvPr>
        </p:nvSpPr>
        <p:spPr/>
        <p:txBody>
          <a:bodyPr/>
          <a:lstStyle/>
          <a:p>
            <a:r>
              <a:rPr lang="en-US" sz="2400" dirty="0"/>
              <a:t>Ensure 5R</a:t>
            </a:r>
          </a:p>
          <a:p>
            <a:r>
              <a:rPr lang="en-US" sz="2400" dirty="0"/>
              <a:t>Check name and </a:t>
            </a:r>
            <a:r>
              <a:rPr lang="en-US" sz="2400" dirty="0" smtClean="0"/>
              <a:t>RN/ID</a:t>
            </a:r>
            <a:endParaRPr lang="en-US" sz="2400" dirty="0"/>
          </a:p>
          <a:p>
            <a:r>
              <a:rPr lang="en-US" sz="2400" dirty="0"/>
              <a:t>Allergies </a:t>
            </a:r>
          </a:p>
          <a:p>
            <a:r>
              <a:rPr lang="en-US" sz="2400" dirty="0"/>
              <a:t>Proper storage condition</a:t>
            </a:r>
          </a:p>
          <a:p>
            <a:r>
              <a:rPr lang="en-US" sz="2400" dirty="0"/>
              <a:t>Compliance aids (syringe)</a:t>
            </a:r>
          </a:p>
          <a:p>
            <a:r>
              <a:rPr lang="en-US" sz="2400" dirty="0"/>
              <a:t>Advise for any ADR encounter</a:t>
            </a:r>
          </a:p>
        </p:txBody>
      </p:sp>
    </p:spTree>
    <p:extLst>
      <p:ext uri="{BB962C8B-B14F-4D97-AF65-F5344CB8AC3E}">
        <p14:creationId xmlns:p14="http://schemas.microsoft.com/office/powerpoint/2010/main" val="32887774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3094D2-EEE1-6F0E-D6E0-5FAA532C952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907B04DF-1BFB-57AB-D2DE-CD63A77173C2}"/>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xmlns="" id="{2490ADF9-7E5A-D307-B560-1143C4F61A7B}"/>
              </a:ext>
            </a:extLst>
          </p:cNvPr>
          <p:cNvPicPr>
            <a:picLocks noChangeAspect="1"/>
          </p:cNvPicPr>
          <p:nvPr/>
        </p:nvPicPr>
        <p:blipFill rotWithShape="1">
          <a:blip r:embed="rId2"/>
          <a:srcRect l="33791" t="15402" r="32177" b="6559"/>
          <a:stretch/>
        </p:blipFill>
        <p:spPr>
          <a:xfrm>
            <a:off x="2076532" y="420329"/>
            <a:ext cx="4990935" cy="6437671"/>
          </a:xfrm>
          <a:prstGeom prst="rect">
            <a:avLst/>
          </a:prstGeom>
        </p:spPr>
      </p:pic>
    </p:spTree>
    <p:extLst>
      <p:ext uri="{BB962C8B-B14F-4D97-AF65-F5344CB8AC3E}">
        <p14:creationId xmlns:p14="http://schemas.microsoft.com/office/powerpoint/2010/main" val="21657413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Message </a:t>
            </a:r>
            <a:r>
              <a:rPr lang="en-US" dirty="0"/>
              <a:t>from The Director General of Health Malaysia</a:t>
            </a:r>
            <a:br>
              <a:rPr lang="en-US" dirty="0"/>
            </a:b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sp>
        <p:nvSpPr>
          <p:cNvPr id="4" name="Vertical Scroll 3"/>
          <p:cNvSpPr/>
          <p:nvPr/>
        </p:nvSpPr>
        <p:spPr>
          <a:xfrm>
            <a:off x="2219449" y="2232010"/>
            <a:ext cx="5054698" cy="3848317"/>
          </a:xfrm>
          <a:prstGeom prst="verticalScroll">
            <a:avLst/>
          </a:prstGeom>
          <a:effectLst>
            <a:outerShdw blurRad="50800" dist="38100" dir="13500000" algn="b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smtClean="0"/>
          </a:p>
          <a:p>
            <a:pPr algn="ctr"/>
            <a:r>
              <a:rPr lang="en-US" sz="1800" dirty="0" smtClean="0"/>
              <a:t>“Patients and their families give great emphasis to the issue of </a:t>
            </a:r>
            <a:r>
              <a:rPr lang="en-US" sz="1800" b="1" dirty="0" smtClean="0"/>
              <a:t>safety</a:t>
            </a:r>
            <a:r>
              <a:rPr lang="en-US" sz="1800" dirty="0" smtClean="0"/>
              <a:t> when seek healthcare. They come to us to get better and rightly expect that they will not be harmed by the treatment we give to them”</a:t>
            </a:r>
          </a:p>
          <a:p>
            <a:pPr algn="ctr"/>
            <a:endParaRPr lang="en-US" sz="1100" dirty="0"/>
          </a:p>
          <a:p>
            <a:pPr algn="ctr"/>
            <a:endParaRPr lang="en-US" sz="1100" dirty="0" smtClean="0"/>
          </a:p>
          <a:p>
            <a:pPr algn="ctr"/>
            <a:r>
              <a:rPr lang="en-US" sz="1100" dirty="0" err="1" smtClean="0"/>
              <a:t>Ybhg</a:t>
            </a:r>
            <a:r>
              <a:rPr lang="en-US" sz="1100" dirty="0" smtClean="0"/>
              <a:t>, Tan Sri </a:t>
            </a:r>
            <a:r>
              <a:rPr lang="en-US" sz="1100" dirty="0" err="1" smtClean="0"/>
              <a:t>Dato</a:t>
            </a:r>
            <a:r>
              <a:rPr lang="en-US" sz="1100" dirty="0" smtClean="0"/>
              <a:t>’ Seri Dr. Noor </a:t>
            </a:r>
            <a:r>
              <a:rPr lang="en-US" sz="1100" dirty="0" err="1" smtClean="0"/>
              <a:t>Hisham</a:t>
            </a:r>
            <a:r>
              <a:rPr lang="en-US" sz="1100" dirty="0" smtClean="0"/>
              <a:t> bin Abdullah</a:t>
            </a:r>
          </a:p>
          <a:p>
            <a:pPr algn="ctr"/>
            <a:endParaRPr lang="en-US" sz="1100" dirty="0"/>
          </a:p>
          <a:p>
            <a:pPr algn="ctr"/>
            <a:endParaRPr lang="en-US" sz="1100" dirty="0" smtClean="0"/>
          </a:p>
          <a:p>
            <a:pPr algn="ctr"/>
            <a:r>
              <a:rPr lang="en-US" sz="900" dirty="0" smtClean="0"/>
              <a:t>Director General of Health</a:t>
            </a:r>
          </a:p>
          <a:p>
            <a:pPr algn="ctr"/>
            <a:r>
              <a:rPr lang="en-US" sz="900" dirty="0" smtClean="0"/>
              <a:t>1</a:t>
            </a:r>
            <a:r>
              <a:rPr lang="en-US" sz="900" baseline="30000" dirty="0" smtClean="0"/>
              <a:t>st</a:t>
            </a:r>
            <a:r>
              <a:rPr lang="en-US" sz="900" dirty="0" smtClean="0"/>
              <a:t> National Patient Safety Campaign</a:t>
            </a:r>
          </a:p>
          <a:p>
            <a:pPr algn="ctr"/>
            <a:r>
              <a:rPr lang="en-US" sz="900" dirty="0" err="1" smtClean="0"/>
              <a:t>Putrajaya</a:t>
            </a:r>
            <a:r>
              <a:rPr lang="en-US" sz="900" dirty="0" smtClean="0"/>
              <a:t> 24</a:t>
            </a:r>
            <a:r>
              <a:rPr lang="en-US" sz="900" baseline="30000" dirty="0" smtClean="0"/>
              <a:t>th</a:t>
            </a:r>
            <a:r>
              <a:rPr lang="en-US" sz="900" dirty="0" smtClean="0"/>
              <a:t> June 2013</a:t>
            </a:r>
            <a:endParaRPr lang="en-US" sz="900" dirty="0"/>
          </a:p>
        </p:txBody>
      </p:sp>
    </p:spTree>
    <p:extLst>
      <p:ext uri="{BB962C8B-B14F-4D97-AF65-F5344CB8AC3E}">
        <p14:creationId xmlns:p14="http://schemas.microsoft.com/office/powerpoint/2010/main" val="38007373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99A429-142B-B851-0DC2-2B0263B8448F}"/>
              </a:ext>
            </a:extLst>
          </p:cNvPr>
          <p:cNvSpPr>
            <a:spLocks noGrp="1"/>
          </p:cNvSpPr>
          <p:nvPr>
            <p:ph type="title"/>
          </p:nvPr>
        </p:nvSpPr>
        <p:spPr/>
        <p:txBody>
          <a:bodyPr/>
          <a:lstStyle/>
          <a:p>
            <a:r>
              <a:rPr lang="en-US" dirty="0"/>
              <a:t>Maintaining Pharmaceutical Stocks</a:t>
            </a:r>
          </a:p>
        </p:txBody>
      </p:sp>
      <p:sp>
        <p:nvSpPr>
          <p:cNvPr id="3" name="Text Placeholder 2">
            <a:extLst>
              <a:ext uri="{FF2B5EF4-FFF2-40B4-BE49-F238E27FC236}">
                <a16:creationId xmlns:a16="http://schemas.microsoft.com/office/drawing/2014/main" xmlns="" id="{C1044BE9-80AB-DA7F-277E-7D03D015C477}"/>
              </a:ext>
            </a:extLst>
          </p:cNvPr>
          <p:cNvSpPr>
            <a:spLocks noGrp="1"/>
          </p:cNvSpPr>
          <p:nvPr>
            <p:ph type="body" idx="1"/>
          </p:nvPr>
        </p:nvSpPr>
        <p:spPr/>
        <p:txBody>
          <a:bodyPr/>
          <a:lstStyle/>
          <a:p>
            <a:r>
              <a:rPr lang="en-US" sz="2000" dirty="0"/>
              <a:t>Stored in original container unless pre-packing.</a:t>
            </a:r>
          </a:p>
          <a:p>
            <a:pPr lvl="1"/>
            <a:r>
              <a:rPr lang="en-US" sz="1800" dirty="0" smtClean="0"/>
              <a:t>Name </a:t>
            </a:r>
            <a:r>
              <a:rPr lang="en-US" sz="1800" dirty="0"/>
              <a:t>of medicine</a:t>
            </a:r>
          </a:p>
          <a:p>
            <a:pPr lvl="1"/>
            <a:r>
              <a:rPr lang="en-US" sz="1800" dirty="0"/>
              <a:t>Dosage form (mg, mg/ml, mg/g)</a:t>
            </a:r>
          </a:p>
          <a:p>
            <a:pPr lvl="1"/>
            <a:r>
              <a:rPr lang="en-US" sz="1800" dirty="0"/>
              <a:t>Manufacturer batch number</a:t>
            </a:r>
          </a:p>
          <a:p>
            <a:pPr lvl="1"/>
            <a:r>
              <a:rPr lang="en-US" sz="1800" dirty="0"/>
              <a:t>Manufacturer expiry date</a:t>
            </a:r>
          </a:p>
          <a:p>
            <a:r>
              <a:rPr lang="en-US" sz="2000" dirty="0"/>
              <a:t>Internal/ external should store separately</a:t>
            </a:r>
          </a:p>
          <a:p>
            <a:r>
              <a:rPr lang="en-US" sz="2000" dirty="0"/>
              <a:t>stability of drug and manufacturer recommendation</a:t>
            </a:r>
          </a:p>
          <a:p>
            <a:r>
              <a:rPr lang="en-US" sz="2000" dirty="0"/>
              <a:t>DDA &amp; Psychotropic substances stored in locked cabinet</a:t>
            </a:r>
          </a:p>
          <a:p>
            <a:r>
              <a:rPr lang="en-US" sz="2000" dirty="0" smtClean="0"/>
              <a:t>LASA and expiry date</a:t>
            </a:r>
            <a:endParaRPr lang="en-US" sz="2000" dirty="0"/>
          </a:p>
        </p:txBody>
      </p:sp>
    </p:spTree>
    <p:extLst>
      <p:ext uri="{BB962C8B-B14F-4D97-AF65-F5344CB8AC3E}">
        <p14:creationId xmlns:p14="http://schemas.microsoft.com/office/powerpoint/2010/main" val="39742806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767600-B6E0-635D-E063-1C4247935D8B}"/>
              </a:ext>
            </a:extLst>
          </p:cNvPr>
          <p:cNvSpPr>
            <a:spLocks noGrp="1"/>
          </p:cNvSpPr>
          <p:nvPr>
            <p:ph type="title"/>
          </p:nvPr>
        </p:nvSpPr>
        <p:spPr/>
        <p:txBody>
          <a:bodyPr/>
          <a:lstStyle/>
          <a:p>
            <a:r>
              <a:rPr lang="en-US" dirty="0"/>
              <a:t>Delivery of Repeat Medicines by Post</a:t>
            </a:r>
          </a:p>
        </p:txBody>
      </p:sp>
      <p:sp>
        <p:nvSpPr>
          <p:cNvPr id="3" name="Text Placeholder 2">
            <a:extLst>
              <a:ext uri="{FF2B5EF4-FFF2-40B4-BE49-F238E27FC236}">
                <a16:creationId xmlns:a16="http://schemas.microsoft.com/office/drawing/2014/main" xmlns="" id="{E8A9DDB2-5D2C-CF53-DFE2-C79CDA764B8A}"/>
              </a:ext>
            </a:extLst>
          </p:cNvPr>
          <p:cNvSpPr>
            <a:spLocks noGrp="1"/>
          </p:cNvSpPr>
          <p:nvPr>
            <p:ph type="body" idx="1"/>
          </p:nvPr>
        </p:nvSpPr>
        <p:spPr/>
        <p:txBody>
          <a:bodyPr/>
          <a:lstStyle/>
          <a:p>
            <a:r>
              <a:rPr lang="en-US" sz="1800" dirty="0"/>
              <a:t>First time supply must always be dispensed at the pharmacy counter. </a:t>
            </a:r>
            <a:endParaRPr lang="en-US" sz="1800" dirty="0" smtClean="0"/>
          </a:p>
          <a:p>
            <a:r>
              <a:rPr lang="en-US" sz="1800" dirty="0" smtClean="0"/>
              <a:t>Delivery </a:t>
            </a:r>
            <a:r>
              <a:rPr lang="en-US" sz="1800" dirty="0"/>
              <a:t>service should ONLY be provided for prescription that is partially-supplied. </a:t>
            </a:r>
            <a:endParaRPr lang="en-US" sz="1800" dirty="0" smtClean="0"/>
          </a:p>
          <a:p>
            <a:r>
              <a:rPr lang="en-US" sz="1800" dirty="0" smtClean="0"/>
              <a:t>Criteria </a:t>
            </a:r>
            <a:r>
              <a:rPr lang="en-US" sz="1800" dirty="0"/>
              <a:t>for eligibility: </a:t>
            </a:r>
          </a:p>
          <a:p>
            <a:pPr lvl="1">
              <a:buFont typeface="Wingdings" charset="2"/>
              <a:buChar char="ü"/>
            </a:pPr>
            <a:r>
              <a:rPr lang="en-US" sz="1800" dirty="0"/>
              <a:t>S</a:t>
            </a:r>
            <a:r>
              <a:rPr lang="en-US" sz="1800" dirty="0" smtClean="0"/>
              <a:t>table </a:t>
            </a:r>
            <a:r>
              <a:rPr lang="en-US" sz="1800" dirty="0"/>
              <a:t>and compliant patients </a:t>
            </a:r>
            <a:endParaRPr lang="en-US" sz="1800" dirty="0" smtClean="0"/>
          </a:p>
          <a:p>
            <a:pPr lvl="1">
              <a:buFont typeface="Wingdings" charset="2"/>
              <a:buChar char="ü"/>
            </a:pPr>
            <a:r>
              <a:rPr lang="en-US" sz="1800" dirty="0"/>
              <a:t>P</a:t>
            </a:r>
            <a:r>
              <a:rPr lang="en-US" sz="1800" dirty="0" smtClean="0"/>
              <a:t>artial </a:t>
            </a:r>
            <a:r>
              <a:rPr lang="en-US" sz="1800" dirty="0"/>
              <a:t>supply medicines for chronic diseases </a:t>
            </a:r>
            <a:endParaRPr lang="en-US" sz="1800" dirty="0" smtClean="0"/>
          </a:p>
          <a:p>
            <a:pPr lvl="1">
              <a:buFont typeface="Wingdings" charset="2"/>
              <a:buChar char="ü"/>
            </a:pPr>
            <a:r>
              <a:rPr lang="en-US" sz="1800" dirty="0" smtClean="0"/>
              <a:t>Cold chain item?</a:t>
            </a:r>
          </a:p>
          <a:p>
            <a:pPr lvl="1">
              <a:buFont typeface="Wingdings" charset="2"/>
              <a:buChar char="ü"/>
            </a:pPr>
            <a:r>
              <a:rPr lang="en-US" sz="1800" dirty="0" smtClean="0"/>
              <a:t>DD &amp; Psychotropic </a:t>
            </a:r>
            <a:r>
              <a:rPr lang="en-US" sz="1800" dirty="0"/>
              <a:t>drugs </a:t>
            </a:r>
            <a:r>
              <a:rPr lang="en-US" sz="1800" dirty="0" smtClean="0"/>
              <a:t>should not be delivered by post. </a:t>
            </a:r>
          </a:p>
          <a:p>
            <a:r>
              <a:rPr lang="en-US" sz="1800" dirty="0" smtClean="0"/>
              <a:t>Agreement from the patient must be obtained prior to providing the delivery service and appropriate records of requests for the service must be kept. </a:t>
            </a:r>
          </a:p>
        </p:txBody>
      </p:sp>
    </p:spTree>
    <p:extLst>
      <p:ext uri="{BB962C8B-B14F-4D97-AF65-F5344CB8AC3E}">
        <p14:creationId xmlns:p14="http://schemas.microsoft.com/office/powerpoint/2010/main" val="10608038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114300" indent="0" algn="ctr">
              <a:buNone/>
            </a:pPr>
            <a:r>
              <a:rPr lang="en-US" sz="5400" dirty="0" smtClean="0">
                <a:hlinkClick r:id="rId2"/>
              </a:rPr>
              <a:t>www.kahoot.it</a:t>
            </a:r>
            <a:endParaRPr lang="en-US" sz="5400" dirty="0" smtClean="0"/>
          </a:p>
          <a:p>
            <a:pPr marL="114300" indent="0">
              <a:buNone/>
            </a:pPr>
            <a:endParaRPr lang="en-US" dirty="0" smtClean="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3860158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CC56E-5A08-1A28-EEB9-DE05D5F29F6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81C9B37D-769A-6C85-818B-77C2854C1D1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xmlns="" id="{3A761599-276D-07D1-236E-E4CCA832953A}"/>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4805516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9"/>
          <p:cNvSpPr txBox="1"/>
          <p:nvPr/>
        </p:nvSpPr>
        <p:spPr>
          <a:xfrm>
            <a:off x="0" y="2941637"/>
            <a:ext cx="9144000" cy="71596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9"/>
          <p:cNvSpPr txBox="1">
            <a:spLocks noGrp="1"/>
          </p:cNvSpPr>
          <p:nvPr>
            <p:ph type="title"/>
          </p:nvPr>
        </p:nvSpPr>
        <p:spPr>
          <a:xfrm>
            <a:off x="0" y="2636837"/>
            <a:ext cx="91440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THANK YOU</a:t>
            </a:r>
            <a:endParaRPr/>
          </a:p>
        </p:txBody>
      </p:sp>
      <p:sp>
        <p:nvSpPr>
          <p:cNvPr id="74" name="Google Shape;74;p9"/>
          <p:cNvSpPr txBox="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Calibri"/>
              <a:buNone/>
            </a:pPr>
            <a:r>
              <a:rPr lang="en-US" sz="1200" b="0" i="0" u="none" strike="noStrike" cap="none">
                <a:solidFill>
                  <a:srgbClr val="898989"/>
                </a:solidFill>
                <a:latin typeface="Calibri"/>
                <a:ea typeface="Calibri"/>
                <a:cs typeface="Calibri"/>
                <a:sym typeface="Calibri"/>
              </a:rPr>
              <a:t>As of June 2019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idx="1"/>
          </p:nvPr>
        </p:nvSpPr>
        <p:spPr/>
        <p:txBody>
          <a:bodyPr/>
          <a:lstStyle/>
          <a:p>
            <a:r>
              <a:rPr lang="en-US" sz="2000" dirty="0" smtClean="0"/>
              <a:t>Patient safety is a priority</a:t>
            </a:r>
          </a:p>
          <a:p>
            <a:r>
              <a:rPr lang="en-US" sz="2000" dirty="0" smtClean="0"/>
              <a:t>Important to prevent medication error</a:t>
            </a:r>
          </a:p>
          <a:p>
            <a:r>
              <a:rPr lang="en-US" sz="2000" dirty="0" smtClean="0"/>
              <a:t>Medication error may happen during – Prescribing, transcribing, dispensing or administering process. Hence it is essential to ensure each process is done correctly</a:t>
            </a:r>
            <a:endParaRPr lang="en-US" sz="2000" dirty="0"/>
          </a:p>
        </p:txBody>
      </p:sp>
    </p:spTree>
    <p:extLst>
      <p:ext uri="{BB962C8B-B14F-4D97-AF65-F5344CB8AC3E}">
        <p14:creationId xmlns:p14="http://schemas.microsoft.com/office/powerpoint/2010/main" val="42330108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idx="1"/>
          </p:nvPr>
        </p:nvSpPr>
        <p:spPr/>
        <p:txBody>
          <a:bodyPr/>
          <a:lstStyle/>
          <a:p>
            <a:pPr marL="114300" indent="0">
              <a:buNone/>
            </a:pPr>
            <a:r>
              <a:rPr lang="en-US" dirty="0" smtClean="0"/>
              <a:t>Is prescription error common?</a:t>
            </a:r>
          </a:p>
          <a:p>
            <a:pPr marL="114300" indent="0">
              <a:buNone/>
            </a:pPr>
            <a:endParaRPr lang="en-US" dirty="0"/>
          </a:p>
          <a:p>
            <a:pPr marL="114300" indent="0" algn="just">
              <a:buNone/>
            </a:pPr>
            <a:r>
              <a:rPr lang="en-US" sz="1800" dirty="0" smtClean="0"/>
              <a:t>Statistics from MOH showed that total number of reported ME has increased from 2818 to 3046 cases in 2019. The statistics include actual error and near miss (Source: e-IP 2018-2019, Patient Safety Unit, MOH)</a:t>
            </a:r>
          </a:p>
          <a:p>
            <a:pPr marL="114300" indent="0" algn="just">
              <a:buNone/>
            </a:pPr>
            <a:r>
              <a:rPr lang="en-US" sz="1800" dirty="0" smtClean="0"/>
              <a:t>Amongst the various types of ME, prescription error showed the highest number of cases (2878 – 51%) followed by dispensing error (1036 – 18%).</a:t>
            </a:r>
          </a:p>
          <a:p>
            <a:pPr marL="114300" indent="0" algn="just">
              <a:buNone/>
            </a:pPr>
            <a:r>
              <a:rPr lang="en-US" sz="1800" dirty="0" smtClean="0"/>
              <a:t>Fortunately, majority of the prescription error managed to be detected and only 528/2878 (18.3%) has led to actual ME.</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2979244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11adcf75501_0_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dirty="0"/>
              <a:t>Dispensing</a:t>
            </a:r>
            <a:endParaRPr dirty="0"/>
          </a:p>
        </p:txBody>
      </p:sp>
      <p:sp>
        <p:nvSpPr>
          <p:cNvPr id="52" name="Google Shape;52;g11adcf75501_0_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0" indent="0" algn="just">
              <a:buSzPts val="1100"/>
              <a:buNone/>
            </a:pPr>
            <a:r>
              <a:rPr lang="en-US" sz="2400" dirty="0" smtClean="0"/>
              <a:t>Dispensing </a:t>
            </a:r>
            <a:r>
              <a:rPr lang="en-US" sz="2400" dirty="0"/>
              <a:t>refers to the process of preparing and supplying medicines to a named person together with clear instructions, advice and counselling where necessary on the use of those </a:t>
            </a:r>
            <a:r>
              <a:rPr lang="en-US" sz="2400" dirty="0" smtClean="0"/>
              <a:t>medicines</a:t>
            </a:r>
            <a:endParaRPr lang="en-US" sz="2400" dirty="0"/>
          </a:p>
          <a:p>
            <a:pPr lvl="1" indent="-457200" algn="just">
              <a:buSzPts val="1100"/>
            </a:pPr>
            <a:r>
              <a:rPr lang="en-US" dirty="0" smtClean="0"/>
              <a:t>Interpret </a:t>
            </a:r>
            <a:r>
              <a:rPr lang="en-US" dirty="0"/>
              <a:t>correct </a:t>
            </a:r>
            <a:r>
              <a:rPr lang="en-US" dirty="0" smtClean="0"/>
              <a:t>order</a:t>
            </a:r>
            <a:endParaRPr lang="en-US" dirty="0"/>
          </a:p>
          <a:p>
            <a:pPr lvl="1" indent="-457200" algn="just">
              <a:buSzPts val="1100"/>
            </a:pPr>
            <a:r>
              <a:rPr lang="en-US" dirty="0" smtClean="0"/>
              <a:t>Accurate </a:t>
            </a:r>
            <a:r>
              <a:rPr lang="en-US" dirty="0"/>
              <a:t>preparation and labelling</a:t>
            </a:r>
            <a:endParaRPr dirty="0"/>
          </a:p>
          <a:p>
            <a:pPr marL="0" lvl="0" indent="0" algn="l" rtl="0">
              <a:lnSpc>
                <a:spcPct val="90000"/>
              </a:lnSpc>
              <a:spcBef>
                <a:spcPts val="1000"/>
              </a:spcBef>
              <a:spcAft>
                <a:spcPts val="0"/>
              </a:spcAft>
              <a:buSzPts val="1800"/>
              <a:buNone/>
            </a:pPr>
            <a:endParaRPr sz="16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3A9E8-9395-C2D0-C52D-8E0CED4990FD}"/>
              </a:ext>
            </a:extLst>
          </p:cNvPr>
          <p:cNvSpPr>
            <a:spLocks noGrp="1"/>
          </p:cNvSpPr>
          <p:nvPr>
            <p:ph type="title"/>
          </p:nvPr>
        </p:nvSpPr>
        <p:spPr/>
        <p:txBody>
          <a:bodyPr/>
          <a:lstStyle/>
          <a:p>
            <a:r>
              <a:rPr lang="en-US" dirty="0"/>
              <a:t>Good Dispensing Practice</a:t>
            </a:r>
          </a:p>
        </p:txBody>
      </p:sp>
      <p:sp>
        <p:nvSpPr>
          <p:cNvPr id="3" name="Text Placeholder 2">
            <a:extLst>
              <a:ext uri="{FF2B5EF4-FFF2-40B4-BE49-F238E27FC236}">
                <a16:creationId xmlns:a16="http://schemas.microsoft.com/office/drawing/2014/main" xmlns="" id="{6B2D568E-A6EA-5E40-3F05-5DD1D6D29CDF}"/>
              </a:ext>
            </a:extLst>
          </p:cNvPr>
          <p:cNvSpPr>
            <a:spLocks noGrp="1"/>
          </p:cNvSpPr>
          <p:nvPr>
            <p:ph type="body" idx="1"/>
          </p:nvPr>
        </p:nvSpPr>
        <p:spPr/>
        <p:txBody>
          <a:bodyPr/>
          <a:lstStyle/>
          <a:p>
            <a:pPr marL="114300" indent="0" algn="just">
              <a:buNone/>
            </a:pPr>
            <a:r>
              <a:rPr lang="en-US" sz="2400" dirty="0"/>
              <a:t>Ensures right medicines of desired quality are delivered correctly to the right patient </a:t>
            </a:r>
          </a:p>
          <a:p>
            <a:pPr lvl="1" algn="just"/>
            <a:r>
              <a:rPr lang="en-US" dirty="0"/>
              <a:t>Dispensing </a:t>
            </a:r>
            <a:r>
              <a:rPr lang="en-US" dirty="0" smtClean="0"/>
              <a:t>Environment</a:t>
            </a:r>
            <a:endParaRPr lang="en-US" dirty="0"/>
          </a:p>
          <a:p>
            <a:pPr lvl="2" algn="just">
              <a:buFont typeface="Wingdings" charset="2"/>
              <a:buChar char="Ø"/>
            </a:pPr>
            <a:r>
              <a:rPr lang="en-US" sz="2400" dirty="0"/>
              <a:t>Stock </a:t>
            </a:r>
            <a:r>
              <a:rPr lang="en-US" sz="2400" dirty="0" smtClean="0"/>
              <a:t>arrangement</a:t>
            </a:r>
          </a:p>
          <a:p>
            <a:pPr lvl="2" algn="just">
              <a:buFont typeface="Wingdings" charset="2"/>
              <a:buChar char="Ø"/>
            </a:pPr>
            <a:r>
              <a:rPr lang="en-US" sz="2400" dirty="0" smtClean="0"/>
              <a:t>Be </a:t>
            </a:r>
            <a:r>
              <a:rPr lang="en-US" sz="2400" dirty="0"/>
              <a:t>clean, get organized! Give the Pharmacy a professional look</a:t>
            </a:r>
          </a:p>
          <a:p>
            <a:pPr lvl="1" algn="just"/>
            <a:r>
              <a:rPr lang="en-US" dirty="0"/>
              <a:t>Dispensing Process</a:t>
            </a:r>
          </a:p>
        </p:txBody>
      </p:sp>
    </p:spTree>
    <p:extLst>
      <p:ext uri="{BB962C8B-B14F-4D97-AF65-F5344CB8AC3E}">
        <p14:creationId xmlns:p14="http://schemas.microsoft.com/office/powerpoint/2010/main" val="247233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F62527-509C-1577-2533-DC988F87448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3B49FB79-1645-21D9-39DD-74785C58DBD1}"/>
              </a:ext>
            </a:extLst>
          </p:cNvPr>
          <p:cNvSpPr>
            <a:spLocks noGrp="1"/>
          </p:cNvSpPr>
          <p:nvPr>
            <p:ph type="body" idx="1"/>
          </p:nvPr>
        </p:nvSpPr>
        <p:spPr/>
        <p:txBody>
          <a:bodyPr/>
          <a:lstStyle/>
          <a:p>
            <a:pPr marL="114300" indent="0" algn="ctr">
              <a:buNone/>
            </a:pPr>
            <a:r>
              <a:rPr lang="en-US" dirty="0"/>
              <a:t>Manual prescription vs E-prescription?</a:t>
            </a:r>
          </a:p>
        </p:txBody>
      </p:sp>
    </p:spTree>
    <p:extLst>
      <p:ext uri="{BB962C8B-B14F-4D97-AF65-F5344CB8AC3E}">
        <p14:creationId xmlns:p14="http://schemas.microsoft.com/office/powerpoint/2010/main" val="20815500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E5CF4-B272-6D83-0CF4-F6860FF25A33}"/>
              </a:ext>
            </a:extLst>
          </p:cNvPr>
          <p:cNvSpPr>
            <a:spLocks noGrp="1"/>
          </p:cNvSpPr>
          <p:nvPr>
            <p:ph type="title"/>
          </p:nvPr>
        </p:nvSpPr>
        <p:spPr/>
        <p:txBody>
          <a:bodyPr/>
          <a:lstStyle/>
          <a:p>
            <a:r>
              <a:rPr lang="en-US" dirty="0"/>
              <a:t>Dispensing Process</a:t>
            </a:r>
          </a:p>
        </p:txBody>
      </p:sp>
      <p:graphicFrame>
        <p:nvGraphicFramePr>
          <p:cNvPr id="4" name="Content Placeholder 3">
            <a:extLst>
              <a:ext uri="{FF2B5EF4-FFF2-40B4-BE49-F238E27FC236}">
                <a16:creationId xmlns:a16="http://schemas.microsoft.com/office/drawing/2014/main" xmlns="" id="{8A94E465-76BD-1B7D-1409-1E2DF83E6B8E}"/>
              </a:ext>
            </a:extLst>
          </p:cNvPr>
          <p:cNvGraphicFramePr>
            <a:graphicFrameLocks noGrp="1"/>
          </p:cNvGraphicFramePr>
          <p:nvPr>
            <p:ph idx="1"/>
            <p:extLst>
              <p:ext uri="{D42A27DB-BD31-4B8C-83A1-F6EECF244321}">
                <p14:modId xmlns:p14="http://schemas.microsoft.com/office/powerpoint/2010/main" val="751134718"/>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27602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xmlns="" id="{1B945473-A357-AC00-6775-21AFAB8C1105}"/>
              </a:ext>
            </a:extLst>
          </p:cNvPr>
          <p:cNvSpPr>
            <a:spLocks noGrp="1"/>
          </p:cNvSpPr>
          <p:nvPr>
            <p:ph type="title"/>
          </p:nvPr>
        </p:nvSpPr>
        <p:spPr/>
        <p:txBody>
          <a:bodyPr/>
          <a:lstStyle/>
          <a:p>
            <a:pPr algn="ctr"/>
            <a:r>
              <a:rPr lang="en-US" b="1" dirty="0">
                <a:latin typeface="Fira Sans Extra Condensed" panose="020B0503050000020004" pitchFamily="34" charset="0"/>
              </a:rPr>
              <a:t>Processing the prescription</a:t>
            </a:r>
          </a:p>
        </p:txBody>
      </p:sp>
      <p:sp>
        <p:nvSpPr>
          <p:cNvPr id="19" name="Text Placeholder 18">
            <a:extLst>
              <a:ext uri="{FF2B5EF4-FFF2-40B4-BE49-F238E27FC236}">
                <a16:creationId xmlns:a16="http://schemas.microsoft.com/office/drawing/2014/main" xmlns="" id="{EC968D27-728A-E46D-AED3-D50BCBF20771}"/>
              </a:ext>
            </a:extLst>
          </p:cNvPr>
          <p:cNvSpPr>
            <a:spLocks noGrp="1"/>
          </p:cNvSpPr>
          <p:nvPr>
            <p:ph type="body" idx="1"/>
          </p:nvPr>
        </p:nvSpPr>
        <p:spPr/>
        <p:txBody>
          <a:bodyPr/>
          <a:lstStyle/>
          <a:p>
            <a:pPr marL="114300" indent="0">
              <a:buNone/>
            </a:pPr>
            <a:r>
              <a:rPr lang="en-US" sz="2000" b="1" dirty="0" smtClean="0"/>
              <a:t>1) Screening</a:t>
            </a:r>
            <a:endParaRPr lang="en-US" sz="2000" b="1" dirty="0"/>
          </a:p>
          <a:p>
            <a:r>
              <a:rPr lang="en-US" sz="1600" dirty="0"/>
              <a:t>On receiving a prescription, it should be screened and validated to ensure that it is for the correct patient and it complies with the requirements in the Poisons Act. </a:t>
            </a:r>
          </a:p>
          <a:p>
            <a:r>
              <a:rPr lang="en-US" sz="1600" dirty="0" smtClean="0"/>
              <a:t>The </a:t>
            </a:r>
            <a:r>
              <a:rPr lang="en-US" sz="1600" dirty="0"/>
              <a:t>prescription should have the following </a:t>
            </a:r>
            <a:r>
              <a:rPr lang="en-US" sz="1600" dirty="0" smtClean="0"/>
              <a:t>information:</a:t>
            </a:r>
            <a:endParaRPr lang="en-US" sz="1600" dirty="0"/>
          </a:p>
          <a:p>
            <a:endParaRPr lang="en-US" sz="1600" dirty="0"/>
          </a:p>
        </p:txBody>
      </p:sp>
      <p:graphicFrame>
        <p:nvGraphicFramePr>
          <p:cNvPr id="4" name="Table 4">
            <a:extLst>
              <a:ext uri="{FF2B5EF4-FFF2-40B4-BE49-F238E27FC236}">
                <a16:creationId xmlns:a16="http://schemas.microsoft.com/office/drawing/2014/main" xmlns="" id="{64C9CF15-74C2-2343-2707-E729A71F88E6}"/>
              </a:ext>
            </a:extLst>
          </p:cNvPr>
          <p:cNvGraphicFramePr>
            <a:graphicFrameLocks noGrp="1"/>
          </p:cNvGraphicFramePr>
          <p:nvPr>
            <p:ph idx="4294967295"/>
            <p:extLst>
              <p:ext uri="{D42A27DB-BD31-4B8C-83A1-F6EECF244321}">
                <p14:modId xmlns:p14="http://schemas.microsoft.com/office/powerpoint/2010/main" val="51962059"/>
              </p:ext>
            </p:extLst>
          </p:nvPr>
        </p:nvGraphicFramePr>
        <p:xfrm>
          <a:off x="679967" y="3339196"/>
          <a:ext cx="7886700" cy="1630679"/>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xmlns="" val="2027832589"/>
                    </a:ext>
                  </a:extLst>
                </a:gridCol>
                <a:gridCol w="3943350">
                  <a:extLst>
                    <a:ext uri="{9D8B030D-6E8A-4147-A177-3AD203B41FA5}">
                      <a16:colId xmlns:a16="http://schemas.microsoft.com/office/drawing/2014/main" xmlns="" val="3405233618"/>
                    </a:ext>
                  </a:extLst>
                </a:gridCol>
              </a:tblGrid>
              <a:tr h="278130">
                <a:tc>
                  <a:txBody>
                    <a:bodyPr/>
                    <a:lstStyle/>
                    <a:p>
                      <a:pPr algn="ctr"/>
                      <a:r>
                        <a:rPr lang="en-US" sz="1400" dirty="0"/>
                        <a:t>Patient Details</a:t>
                      </a:r>
                    </a:p>
                  </a:txBody>
                  <a:tcPr marL="68580" marR="68580" marT="34290" marB="34290"/>
                </a:tc>
                <a:tc>
                  <a:txBody>
                    <a:bodyPr/>
                    <a:lstStyle/>
                    <a:p>
                      <a:pPr algn="ctr"/>
                      <a:r>
                        <a:rPr lang="en-US" sz="1400" dirty="0"/>
                        <a:t>Prescription Details</a:t>
                      </a:r>
                    </a:p>
                  </a:txBody>
                  <a:tcPr marL="68580" marR="68580" marT="34290" marB="34290"/>
                </a:tc>
                <a:extLst>
                  <a:ext uri="{0D108BD9-81ED-4DB2-BD59-A6C34878D82A}">
                    <a16:rowId xmlns:a16="http://schemas.microsoft.com/office/drawing/2014/main" xmlns="" val="2307482571"/>
                  </a:ext>
                </a:extLst>
              </a:tr>
              <a:tr h="868680">
                <a:tc>
                  <a:txBody>
                    <a:bodyPr/>
                    <a:lstStyle/>
                    <a:p>
                      <a:pPr marL="342900" indent="-342900">
                        <a:buAutoNum type="arabicPeriod"/>
                      </a:pPr>
                      <a:r>
                        <a:rPr lang="en-US" sz="1400" dirty="0"/>
                        <a:t>Name</a:t>
                      </a:r>
                    </a:p>
                    <a:p>
                      <a:pPr marL="342900" indent="-342900">
                        <a:buAutoNum type="arabicPeriod"/>
                      </a:pPr>
                      <a:r>
                        <a:rPr lang="en-US" sz="1400" dirty="0" smtClean="0"/>
                        <a:t>RN</a:t>
                      </a:r>
                      <a:endParaRPr lang="en-US" sz="1400" dirty="0"/>
                    </a:p>
                    <a:p>
                      <a:pPr marL="342900" indent="-342900">
                        <a:buAutoNum type="arabicPeriod"/>
                      </a:pPr>
                      <a:r>
                        <a:rPr lang="en-US" sz="1400" dirty="0"/>
                        <a:t>Identification number (IC/ Passport No)</a:t>
                      </a:r>
                    </a:p>
                    <a:p>
                      <a:pPr marL="342900" indent="-342900">
                        <a:buAutoNum type="arabicPeriod"/>
                      </a:pPr>
                      <a:r>
                        <a:rPr lang="en-US" sz="1400" dirty="0"/>
                        <a:t>Age and body weight*</a:t>
                      </a:r>
                    </a:p>
                    <a:p>
                      <a:pPr marL="342900" indent="-342900">
                        <a:buAutoNum type="arabicPeriod"/>
                      </a:pPr>
                      <a:endParaRPr lang="en-US" sz="1400" dirty="0"/>
                    </a:p>
                  </a:txBody>
                  <a:tcPr marL="68580" marR="68580" marT="34290" marB="34290"/>
                </a:tc>
                <a:tc>
                  <a:txBody>
                    <a:bodyPr/>
                    <a:lstStyle/>
                    <a:p>
                      <a:pPr marL="342900" indent="-342900">
                        <a:buAutoNum type="arabicPeriod"/>
                      </a:pPr>
                      <a:r>
                        <a:rPr lang="en-US" sz="1400" dirty="0"/>
                        <a:t>Drug regimen (name of medicine, dose, frequency, administration and duration)</a:t>
                      </a:r>
                    </a:p>
                    <a:p>
                      <a:pPr marL="342900" indent="-342900">
                        <a:buAutoNum type="arabicPeriod"/>
                      </a:pPr>
                      <a:r>
                        <a:rPr lang="en-US" sz="1400" dirty="0"/>
                        <a:t>Doctor’s signature, stamp and registration number</a:t>
                      </a:r>
                    </a:p>
                    <a:p>
                      <a:pPr marL="342900" indent="-342900">
                        <a:buAutoNum type="arabicPeriod"/>
                      </a:pPr>
                      <a:r>
                        <a:rPr lang="en-US" sz="1400" dirty="0"/>
                        <a:t>Doctor’s name and address</a:t>
                      </a:r>
                    </a:p>
                    <a:p>
                      <a:pPr marL="342900" indent="-342900">
                        <a:buAutoNum type="arabicPeriod"/>
                      </a:pPr>
                      <a:r>
                        <a:rPr lang="en-US" sz="1400" dirty="0"/>
                        <a:t>Date of prescribing</a:t>
                      </a:r>
                    </a:p>
                  </a:txBody>
                  <a:tcPr marL="68580" marR="68580" marT="34290" marB="34290"/>
                </a:tc>
                <a:extLst>
                  <a:ext uri="{0D108BD9-81ED-4DB2-BD59-A6C34878D82A}">
                    <a16:rowId xmlns:a16="http://schemas.microsoft.com/office/drawing/2014/main" xmlns="" val="1729585232"/>
                  </a:ext>
                </a:extLst>
              </a:tr>
            </a:tbl>
          </a:graphicData>
        </a:graphic>
      </p:graphicFrame>
      <p:sp>
        <p:nvSpPr>
          <p:cNvPr id="3" name="TextBox 2">
            <a:extLst>
              <a:ext uri="{FF2B5EF4-FFF2-40B4-BE49-F238E27FC236}">
                <a16:creationId xmlns:a16="http://schemas.microsoft.com/office/drawing/2014/main" xmlns="" id="{0E1084A7-059C-C80F-402D-0C8115B708C4}"/>
              </a:ext>
            </a:extLst>
          </p:cNvPr>
          <p:cNvSpPr txBox="1"/>
          <p:nvPr/>
        </p:nvSpPr>
        <p:spPr>
          <a:xfrm>
            <a:off x="733181" y="5095199"/>
            <a:ext cx="7886700" cy="307777"/>
          </a:xfrm>
          <a:prstGeom prst="rect">
            <a:avLst/>
          </a:prstGeom>
          <a:noFill/>
        </p:spPr>
        <p:txBody>
          <a:bodyPr wrap="square" rtlCol="0">
            <a:spAutoFit/>
          </a:bodyPr>
          <a:lstStyle/>
          <a:p>
            <a:r>
              <a:rPr lang="en-US" dirty="0"/>
              <a:t>* For children under 12 years of age and selected medications</a:t>
            </a:r>
          </a:p>
        </p:txBody>
      </p:sp>
    </p:spTree>
    <p:extLst>
      <p:ext uri="{BB962C8B-B14F-4D97-AF65-F5344CB8AC3E}">
        <p14:creationId xmlns:p14="http://schemas.microsoft.com/office/powerpoint/2010/main" val="14817131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5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TotalTime>
  <Words>1200</Words>
  <Application>Microsoft Macintosh PowerPoint</Application>
  <PresentationFormat>On-screen Show (4:3)</PresentationFormat>
  <Paragraphs>143</Paragraphs>
  <Slides>24</Slides>
  <Notes>7</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15_Office Theme</vt:lpstr>
      <vt:lpstr>4_Office Theme</vt:lpstr>
      <vt:lpstr>PowerPoint Presentation</vt:lpstr>
      <vt:lpstr> Message from The Director General of Health Malaysia </vt:lpstr>
      <vt:lpstr>INTRODUCTION</vt:lpstr>
      <vt:lpstr>INTRODUCTION</vt:lpstr>
      <vt:lpstr>Dispensing</vt:lpstr>
      <vt:lpstr>Good Dispensing Practice</vt:lpstr>
      <vt:lpstr>PowerPoint Presentation</vt:lpstr>
      <vt:lpstr>Dispensing Process</vt:lpstr>
      <vt:lpstr>Processing the prescription</vt:lpstr>
      <vt:lpstr>Processing the prescription</vt:lpstr>
      <vt:lpstr>Processing the prescription</vt:lpstr>
      <vt:lpstr>PowerPoint Presentation</vt:lpstr>
      <vt:lpstr>Preparing the Medicines</vt:lpstr>
      <vt:lpstr>Preparing the Medicines</vt:lpstr>
      <vt:lpstr>PowerPoint Presentation</vt:lpstr>
      <vt:lpstr>Counter-checking</vt:lpstr>
      <vt:lpstr>PowerPoint Presentation</vt:lpstr>
      <vt:lpstr>Dispensing</vt:lpstr>
      <vt:lpstr>PowerPoint Presentation</vt:lpstr>
      <vt:lpstr>Maintaining Pharmaceutical Stocks</vt:lpstr>
      <vt:lpstr>Delivery of Repeat Medicines by Post</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alumnicentre</dc:creator>
  <cp:lastModifiedBy> mac user user</cp:lastModifiedBy>
  <cp:revision>22</cp:revision>
  <dcterms:created xsi:type="dcterms:W3CDTF">2019-08-01T01:53:10Z</dcterms:created>
  <dcterms:modified xsi:type="dcterms:W3CDTF">2022-07-01T19:50:52Z</dcterms:modified>
</cp:coreProperties>
</file>